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34" r:id="rId2"/>
  </p:sldMasterIdLst>
  <p:notesMasterIdLst>
    <p:notesMasterId r:id="rId45"/>
  </p:notesMasterIdLst>
  <p:handoutMasterIdLst>
    <p:handoutMasterId r:id="rId46"/>
  </p:handoutMasterIdLst>
  <p:sldIdLst>
    <p:sldId id="256" r:id="rId3"/>
    <p:sldId id="293" r:id="rId4"/>
    <p:sldId id="258" r:id="rId5"/>
    <p:sldId id="285" r:id="rId6"/>
    <p:sldId id="263" r:id="rId7"/>
    <p:sldId id="264" r:id="rId8"/>
    <p:sldId id="265" r:id="rId9"/>
    <p:sldId id="266" r:id="rId10"/>
    <p:sldId id="267" r:id="rId11"/>
    <p:sldId id="268" r:id="rId12"/>
    <p:sldId id="292" r:id="rId13"/>
    <p:sldId id="269" r:id="rId14"/>
    <p:sldId id="270" r:id="rId15"/>
    <p:sldId id="288" r:id="rId16"/>
    <p:sldId id="271" r:id="rId17"/>
    <p:sldId id="272" r:id="rId18"/>
    <p:sldId id="291" r:id="rId19"/>
    <p:sldId id="273" r:id="rId20"/>
    <p:sldId id="274" r:id="rId21"/>
    <p:sldId id="275" r:id="rId22"/>
    <p:sldId id="278" r:id="rId23"/>
    <p:sldId id="279" r:id="rId24"/>
    <p:sldId id="280" r:id="rId25"/>
    <p:sldId id="284" r:id="rId26"/>
    <p:sldId id="281" r:id="rId27"/>
    <p:sldId id="282" r:id="rId28"/>
    <p:sldId id="297" r:id="rId29"/>
    <p:sldId id="295" r:id="rId30"/>
    <p:sldId id="296" r:id="rId31"/>
    <p:sldId id="294" r:id="rId32"/>
    <p:sldId id="302" r:id="rId33"/>
    <p:sldId id="300" r:id="rId34"/>
    <p:sldId id="303" r:id="rId35"/>
    <p:sldId id="304" r:id="rId36"/>
    <p:sldId id="301" r:id="rId37"/>
    <p:sldId id="298" r:id="rId38"/>
    <p:sldId id="305" r:id="rId39"/>
    <p:sldId id="299" r:id="rId40"/>
    <p:sldId id="283" r:id="rId41"/>
    <p:sldId id="259" r:id="rId42"/>
    <p:sldId id="260" r:id="rId43"/>
    <p:sldId id="262" r:id="rId44"/>
  </p:sldIdLst>
  <p:sldSz cx="9144000" cy="6858000" type="screen4x3"/>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79803CB-D2AF-40DF-A992-4C01EEF0793E}">
          <p14:sldIdLst>
            <p14:sldId id="256"/>
            <p14:sldId id="293"/>
            <p14:sldId id="258"/>
            <p14:sldId id="285"/>
            <p14:sldId id="263"/>
            <p14:sldId id="264"/>
            <p14:sldId id="265"/>
            <p14:sldId id="266"/>
            <p14:sldId id="267"/>
            <p14:sldId id="268"/>
            <p14:sldId id="292"/>
            <p14:sldId id="269"/>
            <p14:sldId id="270"/>
            <p14:sldId id="288"/>
            <p14:sldId id="271"/>
            <p14:sldId id="272"/>
            <p14:sldId id="291"/>
            <p14:sldId id="273"/>
            <p14:sldId id="274"/>
            <p14:sldId id="275"/>
            <p14:sldId id="278"/>
            <p14:sldId id="279"/>
            <p14:sldId id="280"/>
            <p14:sldId id="284"/>
            <p14:sldId id="281"/>
            <p14:sldId id="282"/>
            <p14:sldId id="297"/>
            <p14:sldId id="295"/>
            <p14:sldId id="296"/>
            <p14:sldId id="294"/>
            <p14:sldId id="302"/>
            <p14:sldId id="300"/>
            <p14:sldId id="303"/>
            <p14:sldId id="304"/>
            <p14:sldId id="301"/>
            <p14:sldId id="298"/>
            <p14:sldId id="305"/>
            <p14:sldId id="299"/>
            <p14:sldId id="283"/>
            <p14:sldId id="259"/>
            <p14:sldId id="260"/>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2608094C-D8E3-4D0C-9156-4D88FE18872F}" type="datetimeFigureOut">
              <a:rPr lang="zh-CN" altLang="en-US" smtClean="0"/>
              <a:pPr/>
              <a:t>2019-9-16</a:t>
            </a:fld>
            <a:endParaRPr lang="zh-CN" altLang="en-US"/>
          </a:p>
        </p:txBody>
      </p:sp>
      <p:sp>
        <p:nvSpPr>
          <p:cNvPr id="4" name="页脚占位符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A62822ED-9A9F-41F1-BAFF-E0C91C760569}" type="slidenum">
              <a:rPr lang="zh-CN" altLang="en-US" smtClean="0"/>
              <a:pPr/>
              <a:t>‹#›</a:t>
            </a:fld>
            <a:endParaRPr lang="zh-CN" altLang="en-US"/>
          </a:p>
        </p:txBody>
      </p:sp>
    </p:spTree>
    <p:extLst>
      <p:ext uri="{BB962C8B-B14F-4D97-AF65-F5344CB8AC3E}">
        <p14:creationId xmlns:p14="http://schemas.microsoft.com/office/powerpoint/2010/main" val="161145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C8595CB-4808-4AE8-8049-BB55EE2C853C}" type="datetimeFigureOut">
              <a:rPr lang="zh-CN" altLang="en-US" smtClean="0"/>
              <a:pPr/>
              <a:t>2019-9-16</a:t>
            </a:fld>
            <a:endParaRPr lang="zh-CN" altLang="en-US"/>
          </a:p>
        </p:txBody>
      </p:sp>
      <p:sp>
        <p:nvSpPr>
          <p:cNvPr id="4" name="幻灯片图像占位符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FFA470E6-522D-4574-810B-8C413B7FBAFA}" type="slidenum">
              <a:rPr lang="zh-CN" altLang="en-US" smtClean="0"/>
              <a:pPr/>
              <a:t>‹#›</a:t>
            </a:fld>
            <a:endParaRPr lang="zh-CN" altLang="en-US"/>
          </a:p>
        </p:txBody>
      </p:sp>
    </p:spTree>
    <p:extLst>
      <p:ext uri="{BB962C8B-B14F-4D97-AF65-F5344CB8AC3E}">
        <p14:creationId xmlns:p14="http://schemas.microsoft.com/office/powerpoint/2010/main" val="68571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499F7-DFE4-4FF3-B44C-0CF9AA7DF708}" type="slidenum">
              <a:rPr lang="zh-CN" altLang="en-US" smtClean="0"/>
              <a:pPr/>
              <a:t>14</a:t>
            </a:fld>
            <a:endParaRPr lang="zh-CN" altLang="en-US"/>
          </a:p>
        </p:txBody>
      </p:sp>
    </p:spTree>
    <p:extLst>
      <p:ext uri="{BB962C8B-B14F-4D97-AF65-F5344CB8AC3E}">
        <p14:creationId xmlns:p14="http://schemas.microsoft.com/office/powerpoint/2010/main" val="75578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7499F7-DFE4-4FF3-B44C-0CF9AA7DF708}"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106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400373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194770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5027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0F37751A-CF9E-48EE-9699-339817CB25C1}" type="datetimeFigureOut">
              <a:rPr lang="zh-CN" altLang="en-US" smtClean="0"/>
              <a:pPr>
                <a:defRPr/>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65B5532-825C-4D33-BE84-591B17AFA4E1}" type="datetimeFigureOut">
              <a:rPr lang="zh-CN" altLang="en-US" smtClean="0"/>
              <a:pPr>
                <a:defRPr/>
              </a:pPr>
              <a:t>2019-9-16</a:t>
            </a:fld>
            <a:endParaRPr lang="zh-CN" altLang="en-US"/>
          </a:p>
        </p:txBody>
      </p:sp>
      <p:sp>
        <p:nvSpPr>
          <p:cNvPr id="5" name="页脚占位符 4"/>
          <p:cNvSpPr>
            <a:spLocks noGrp="1"/>
          </p:cNvSpPr>
          <p:nvPr>
            <p:ph type="ftr" sz="quarter" idx="11"/>
          </p:nvPr>
        </p:nvSpPr>
        <p:spPr/>
        <p:txBody>
          <a:bodyPr/>
          <a:lstStyle/>
          <a:p>
            <a:r>
              <a:rPr lang="en-US" altLang="ko-KR" smtClean="0"/>
              <a:t>ppt.glzy8.com</a:t>
            </a:r>
            <a:r>
              <a:rPr lang="ko-KR" altLang="en-US" smtClean="0"/>
              <a:t>海量</a:t>
            </a:r>
            <a:r>
              <a:rPr lang="en-US" altLang="ko-KR" smtClean="0"/>
              <a:t>PPT</a:t>
            </a:r>
            <a:r>
              <a:rPr lang="ko-KR" altLang="en-US" smtClean="0"/>
              <a:t>模板免费下载</a:t>
            </a:r>
            <a:endParaRPr lang="ko-KR"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2019-9-16</a:t>
            </a:fld>
            <a:endParaRPr lang="zh-CN" altLang="en-US"/>
          </a:p>
        </p:txBody>
      </p:sp>
      <p:sp>
        <p:nvSpPr>
          <p:cNvPr id="6" name="页脚占位符 5"/>
          <p:cNvSpPr>
            <a:spLocks noGrp="1"/>
          </p:cNvSpPr>
          <p:nvPr>
            <p:ph type="ftr" sz="quarter" idx="11"/>
          </p:nvPr>
        </p:nvSpPr>
        <p:spPr/>
        <p:txBody>
          <a:bodyPr/>
          <a:lstStyle/>
          <a:p>
            <a:r>
              <a:rPr lang="en-US" altLang="ko-KR" smtClean="0"/>
              <a:t>ppt.glzy8.com</a:t>
            </a:r>
            <a:r>
              <a:rPr lang="ko-KR" altLang="en-US" smtClean="0"/>
              <a:t>海量</a:t>
            </a:r>
            <a:r>
              <a:rPr lang="en-US" altLang="ko-KR" smtClean="0"/>
              <a:t>PPT</a:t>
            </a:r>
            <a:r>
              <a:rPr lang="ko-KR" altLang="en-US" smtClean="0"/>
              <a:t>模板免费下载</a:t>
            </a:r>
            <a:endParaRPr lang="ko-KR" altLang="en-US"/>
          </a:p>
        </p:txBody>
      </p:sp>
      <p:sp>
        <p:nvSpPr>
          <p:cNvPr id="7" name="灯片编号占位符 6"/>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6EC67E43-C347-4EEF-A2E9-AB90E23E77F2}" type="datetimeFigureOut">
              <a:rPr lang="zh-CN" altLang="en-US" smtClean="0"/>
              <a:pPr>
                <a:defRPr/>
              </a:pPr>
              <a:t>2019-9-16</a:t>
            </a:fld>
            <a:endParaRPr lang="zh-CN" altLang="en-US"/>
          </a:p>
        </p:txBody>
      </p:sp>
      <p:sp>
        <p:nvSpPr>
          <p:cNvPr id="3" name="页脚占位符 2"/>
          <p:cNvSpPr>
            <a:spLocks noGrp="1"/>
          </p:cNvSpPr>
          <p:nvPr>
            <p:ph type="ftr" sz="quarter" idx="11"/>
          </p:nvPr>
        </p:nvSpPr>
        <p:spPr/>
        <p:txBody>
          <a:bodyPr/>
          <a:lstStyle/>
          <a:p>
            <a:r>
              <a:rPr lang="en-US" altLang="ko-KR" smtClean="0"/>
              <a:t>ppt.glzy8.com</a:t>
            </a:r>
            <a:r>
              <a:rPr lang="ko-KR" altLang="en-US" smtClean="0"/>
              <a:t>海量</a:t>
            </a:r>
            <a:r>
              <a:rPr lang="en-US" altLang="ko-KR" smtClean="0"/>
              <a:t>PPT</a:t>
            </a:r>
            <a:r>
              <a:rPr lang="ko-KR" altLang="en-US" smtClean="0"/>
              <a:t>模板免费下载</a:t>
            </a:r>
            <a:endParaRPr lang="ko-KR" altLang="en-US"/>
          </a:p>
        </p:txBody>
      </p:sp>
      <p:sp>
        <p:nvSpPr>
          <p:cNvPr id="4" name="灯片编号占位符 3"/>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2169222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373809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407830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357467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395685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35035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350055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1B06D4-454D-4B3B-8DA2-2F7A948DA73A}" type="datetimeFigureOut">
              <a:rPr lang="zh-CN" altLang="en-US" smtClean="0"/>
              <a:pPr/>
              <a:t>2019-9-16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322601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F3CB1-4289-43ED-A6FC-62C078B5BC1B}" type="slidenum">
              <a:rPr lang="zh-CN" altLang="en-US" smtClean="0"/>
              <a:pPr/>
              <a:t>‹#›</a:t>
            </a:fld>
            <a:endParaRPr lang="zh-CN" altLang="en-US"/>
          </a:p>
        </p:txBody>
      </p:sp>
    </p:spTree>
    <p:extLst>
      <p:ext uri="{BB962C8B-B14F-4D97-AF65-F5344CB8AC3E}">
        <p14:creationId xmlns:p14="http://schemas.microsoft.com/office/powerpoint/2010/main" val="1948019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D590F">
                <a:alpha val="29000"/>
              </a:srgbClr>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6923112" cy="490066"/>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B06D4-454D-4B3B-8DA2-2F7A948DA73A}" type="datetimeFigureOut">
              <a:rPr lang="zh-CN" altLang="en-US" smtClean="0"/>
              <a:pPr/>
              <a:t>2019-9-16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F3CB1-4289-43ED-A6FC-62C078B5BC1B}" type="slidenum">
              <a:rPr lang="zh-CN" altLang="en-US" smtClean="0"/>
              <a:pPr/>
              <a:t>‹#›</a:t>
            </a:fld>
            <a:endParaRPr lang="zh-CN" altLang="en-US"/>
          </a:p>
        </p:txBody>
      </p:sp>
      <p:pic>
        <p:nvPicPr>
          <p:cNvPr id="7" name="图片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72400" y="44624"/>
            <a:ext cx="792727" cy="792088"/>
          </a:xfrm>
          <a:prstGeom prst="rect">
            <a:avLst/>
          </a:prstGeom>
        </p:spPr>
      </p:pic>
      <p:cxnSp>
        <p:nvCxnSpPr>
          <p:cNvPr id="12" name="直接连接符 11"/>
          <p:cNvCxnSpPr/>
          <p:nvPr/>
        </p:nvCxnSpPr>
        <p:spPr>
          <a:xfrm>
            <a:off x="14808" y="846138"/>
            <a:ext cx="8013576" cy="0"/>
          </a:xfrm>
          <a:prstGeom prst="line">
            <a:avLst/>
          </a:prstGeom>
          <a:ln w="15875">
            <a:solidFill>
              <a:srgbClr val="1D590F"/>
            </a:solidFill>
          </a:ln>
          <a:effectLst>
            <a:outerShdw blurRad="50800" dist="254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txStyles>
    <p:titleStyle>
      <a:lvl1pPr algn="l" defTabSz="914400" rtl="0" eaLnBrk="1" latinLnBrk="0" hangingPunct="1">
        <a:spcBef>
          <a:spcPct val="0"/>
        </a:spcBef>
        <a:buNone/>
        <a:defRPr sz="3200" b="1" kern="1200">
          <a:solidFill>
            <a:srgbClr val="0033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37096;&#38376;&#39046;&#23548;&#21453;&#39304;&#24847;&#35265;&#19968;&#35272;&#34920;.doc"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26723;&#26696;&#24402;&#26723;&#27969;&#31243;.doc"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19996;&#21271;&#30005;&#21147;&#22823;&#23398;&#25945;&#23398;&#31867;&#26723;&#26696;&#24402;&#26723;&#33539;&#22260;&#21644;&#20445;&#31649;&#26399;&#38480;&#34920;.doc" TargetMode="External"/><Relationship Id="rId2" Type="http://schemas.openxmlformats.org/officeDocument/2006/relationships/hyperlink" Target="&#24402;&#26723;&#21333;&#20301;&#20195;&#30721;&#12289;&#20998;&#31867;&#21495;&#34920;.doc"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
            <a:ext cx="9144000" cy="6833616"/>
          </a:xfrm>
          <a:prstGeom prst="rect">
            <a:avLst/>
          </a:prstGeom>
          <a:noFill/>
          <a:ln>
            <a:noFill/>
          </a:ln>
        </p:spPr>
      </p:pic>
      <p:sp>
        <p:nvSpPr>
          <p:cNvPr id="2" name="标题 1"/>
          <p:cNvSpPr>
            <a:spLocks noGrp="1"/>
          </p:cNvSpPr>
          <p:nvPr>
            <p:ph type="ctrTitle"/>
          </p:nvPr>
        </p:nvSpPr>
        <p:spPr>
          <a:xfrm>
            <a:off x="-36512" y="1124744"/>
            <a:ext cx="6553540" cy="2736304"/>
          </a:xfrm>
        </p:spPr>
        <p:txBody>
          <a:bodyPr/>
          <a:lstStyle/>
          <a:p>
            <a:pPr algn="ctr"/>
            <a:r>
              <a:rPr lang="en-US" altLang="zh-CN" sz="5400" b="1" dirty="0" smtClean="0">
                <a:solidFill>
                  <a:srgbClr val="002A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2018-2019</a:t>
            </a:r>
            <a:r>
              <a:rPr lang="zh-CN" altLang="en-US" sz="5400" b="1" dirty="0" smtClean="0">
                <a:solidFill>
                  <a:srgbClr val="002A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学年教学类档案归档培训</a:t>
            </a:r>
            <a:endParaRPr lang="zh-CN" altLang="en-US" sz="5400" b="1" dirty="0">
              <a:solidFill>
                <a:srgbClr val="002A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TextBox 3"/>
          <p:cNvSpPr txBox="1"/>
          <p:nvPr/>
        </p:nvSpPr>
        <p:spPr>
          <a:xfrm>
            <a:off x="2915816" y="5229200"/>
            <a:ext cx="3960440" cy="830997"/>
          </a:xfrm>
          <a:prstGeom prst="rect">
            <a:avLst/>
          </a:prstGeom>
          <a:noFill/>
        </p:spPr>
        <p:txBody>
          <a:bodyPr wrap="square" rtlCol="0">
            <a:spAutoFit/>
          </a:bodyPr>
          <a:lstStyle/>
          <a:p>
            <a:pPr algn="ctr"/>
            <a:r>
              <a:rPr lang="zh-CN" altLang="en-US"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李俊蓉</a:t>
            </a:r>
            <a:endParaRPr lang="en-US" altLang="zh-CN"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algn="ctr"/>
            <a:r>
              <a:rPr lang="en-US" altLang="zh-CN"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2019</a:t>
            </a:r>
            <a:r>
              <a:rPr lang="zh-CN" altLang="en-US"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年</a:t>
            </a:r>
            <a:r>
              <a:rPr lang="en-US" altLang="zh-CN"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9</a:t>
            </a:r>
            <a:r>
              <a:rPr lang="zh-CN" altLang="en-US"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月</a:t>
            </a:r>
            <a:r>
              <a:rPr lang="en-US" altLang="zh-CN"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16</a:t>
            </a:r>
            <a:r>
              <a:rPr lang="zh-CN" altLang="en-US" sz="24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日</a:t>
            </a:r>
            <a:endParaRPr lang="zh-CN" altLang="en-US"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6631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zh-CN" dirty="0" smtClean="0"/>
              <a:t>、著录</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sz="2800" dirty="0" smtClean="0"/>
              <a:t>（</a:t>
            </a:r>
            <a:r>
              <a:rPr lang="en-US" altLang="zh-CN" sz="2800" dirty="0" smtClean="0"/>
              <a:t>1</a:t>
            </a:r>
            <a:r>
              <a:rPr lang="zh-CN" altLang="en-US" sz="2800" dirty="0" smtClean="0"/>
              <a:t>）</a:t>
            </a:r>
            <a:r>
              <a:rPr lang="zh-CN" altLang="zh-CN" sz="2600" dirty="0" smtClean="0"/>
              <a:t>以</a:t>
            </a:r>
            <a:r>
              <a:rPr lang="zh-CN" altLang="zh-CN" sz="2600" dirty="0"/>
              <a:t>卷为单位，根据本卷文件内容拟写各著录项目</a:t>
            </a:r>
            <a:r>
              <a:rPr lang="en-US" altLang="zh-CN" sz="2600" dirty="0"/>
              <a:t>:</a:t>
            </a:r>
            <a:endParaRPr lang="zh-CN" altLang="zh-CN" sz="2600" dirty="0"/>
          </a:p>
          <a:p>
            <a:pPr marL="0" indent="0">
              <a:buNone/>
            </a:pPr>
            <a:r>
              <a:rPr lang="zh-CN" altLang="zh-CN" sz="2600" b="1" dirty="0"/>
              <a:t>档</a:t>
            </a:r>
            <a:r>
              <a:rPr lang="zh-CN" altLang="zh-CN" sz="2600" b="1" dirty="0" smtClean="0"/>
              <a:t>号</a:t>
            </a:r>
            <a:r>
              <a:rPr lang="zh-CN" altLang="en-US" sz="2600" b="1" dirty="0" smtClean="0"/>
              <a:t>：</a:t>
            </a:r>
            <a:r>
              <a:rPr lang="zh-CN" altLang="zh-CN" sz="2600" dirty="0" smtClean="0"/>
              <a:t>档</a:t>
            </a:r>
            <a:r>
              <a:rPr lang="zh-CN" altLang="zh-CN" sz="2600" dirty="0"/>
              <a:t>号是档案的存址</a:t>
            </a:r>
            <a:r>
              <a:rPr lang="zh-CN" altLang="zh-CN" sz="2600" dirty="0" smtClean="0"/>
              <a:t>代码</a:t>
            </a:r>
            <a:r>
              <a:rPr lang="zh-CN" altLang="en-US" sz="2600" dirty="0" smtClean="0"/>
              <a:t>，</a:t>
            </a:r>
            <a:r>
              <a:rPr lang="zh-CN" altLang="zh-CN" sz="2600" dirty="0" smtClean="0"/>
              <a:t>固定</a:t>
            </a:r>
            <a:r>
              <a:rPr lang="zh-CN" altLang="zh-CN" sz="2600" dirty="0"/>
              <a:t>档案的物理</a:t>
            </a:r>
            <a:r>
              <a:rPr lang="zh-CN" altLang="zh-CN" sz="2600" dirty="0" smtClean="0"/>
              <a:t>位置</a:t>
            </a:r>
            <a:r>
              <a:rPr lang="zh-CN" altLang="en-US" sz="2600" dirty="0" smtClean="0"/>
              <a:t>，</a:t>
            </a:r>
            <a:r>
              <a:rPr lang="zh-CN" altLang="zh-CN" sz="2600" dirty="0" smtClean="0"/>
              <a:t>具有</a:t>
            </a:r>
            <a:r>
              <a:rPr lang="zh-CN" altLang="zh-CN" sz="2600" dirty="0"/>
              <a:t>唯一性。档号由全宗号</a:t>
            </a:r>
            <a:r>
              <a:rPr lang="en-US" altLang="zh-CN" sz="2600" dirty="0"/>
              <a:t> + </a:t>
            </a:r>
            <a:r>
              <a:rPr lang="zh-CN" altLang="zh-CN" sz="2600" dirty="0"/>
              <a:t>年度号</a:t>
            </a:r>
            <a:r>
              <a:rPr lang="en-US" altLang="zh-CN" sz="2600" dirty="0"/>
              <a:t> + </a:t>
            </a:r>
            <a:r>
              <a:rPr lang="zh-CN" altLang="zh-CN" sz="2600" dirty="0"/>
              <a:t>分类号</a:t>
            </a:r>
            <a:r>
              <a:rPr lang="en-US" altLang="zh-CN" sz="2600" dirty="0"/>
              <a:t> + </a:t>
            </a:r>
            <a:r>
              <a:rPr lang="zh-CN" altLang="zh-CN" sz="2600" dirty="0"/>
              <a:t>流水号组成中间用“</a:t>
            </a:r>
            <a:r>
              <a:rPr lang="en-US" altLang="zh-CN" sz="2600" dirty="0"/>
              <a:t>-</a:t>
            </a:r>
            <a:r>
              <a:rPr lang="zh-CN" altLang="zh-CN" sz="2600" dirty="0"/>
              <a:t>”连接。</a:t>
            </a:r>
            <a:r>
              <a:rPr lang="en-US" altLang="zh-CN" sz="2600" dirty="0"/>
              <a:t>      </a:t>
            </a:r>
            <a:endParaRPr lang="en-US" altLang="zh-CN" sz="2600" dirty="0" smtClean="0"/>
          </a:p>
          <a:p>
            <a:pPr marL="0" indent="0">
              <a:buNone/>
            </a:pPr>
            <a:r>
              <a:rPr lang="en-US" altLang="zh-CN" sz="2600" dirty="0"/>
              <a:t> </a:t>
            </a:r>
            <a:r>
              <a:rPr lang="en-US" altLang="zh-CN" sz="2600" dirty="0" smtClean="0"/>
              <a:t>        </a:t>
            </a:r>
            <a:r>
              <a:rPr lang="zh-CN" altLang="en-US" sz="2600" dirty="0" smtClean="0"/>
              <a:t>例如</a:t>
            </a:r>
            <a:r>
              <a:rPr lang="zh-CN" altLang="en-US" sz="2600" dirty="0"/>
              <a:t>：学生工作部</a:t>
            </a:r>
            <a:r>
              <a:rPr lang="en-US" altLang="zh-CN" sz="2600" dirty="0"/>
              <a:t>2015</a:t>
            </a:r>
            <a:r>
              <a:rPr lang="zh-CN" altLang="en-US" sz="2600" dirty="0"/>
              <a:t>年内容是学籍管理的第</a:t>
            </a:r>
            <a:r>
              <a:rPr lang="en-US" altLang="zh-CN" sz="2600" dirty="0"/>
              <a:t>23</a:t>
            </a:r>
            <a:r>
              <a:rPr lang="zh-CN" altLang="en-US" sz="2600" dirty="0"/>
              <a:t>号卷的档案，可</a:t>
            </a:r>
            <a:r>
              <a:rPr lang="zh-CN" altLang="en-US" sz="2600" dirty="0" smtClean="0"/>
              <a:t>标为：</a:t>
            </a:r>
          </a:p>
          <a:p>
            <a:pPr marL="0" indent="1080000">
              <a:buNone/>
            </a:pPr>
            <a:r>
              <a:rPr lang="en-US" altLang="zh-CN" sz="2600" dirty="0" smtClean="0"/>
              <a:t>            3  -  2015  -  JXl422  -  23</a:t>
            </a:r>
            <a:r>
              <a:rPr lang="zh-CN" altLang="en-US" sz="2600" dirty="0" smtClean="0"/>
              <a:t>。</a:t>
            </a:r>
          </a:p>
          <a:p>
            <a:pPr marL="0" indent="1080000">
              <a:buNone/>
            </a:pPr>
            <a:r>
              <a:rPr lang="en-US" altLang="zh-CN" sz="2600" dirty="0" smtClean="0"/>
              <a:t>            |         |              |           |</a:t>
            </a:r>
          </a:p>
          <a:p>
            <a:pPr marL="0" indent="1080000">
              <a:buNone/>
            </a:pPr>
            <a:r>
              <a:rPr lang="zh-CN" altLang="en-US" sz="2600" dirty="0" smtClean="0"/>
              <a:t>   全宗号   年度号   分类号   案卷号</a:t>
            </a:r>
          </a:p>
          <a:p>
            <a:endParaRPr lang="zh-CN" altLang="en-US" dirty="0"/>
          </a:p>
          <a:p>
            <a:endParaRPr lang="zh-CN" altLang="en-US" dirty="0"/>
          </a:p>
        </p:txBody>
      </p:sp>
    </p:spTree>
    <p:extLst>
      <p:ext uri="{BB962C8B-B14F-4D97-AF65-F5344CB8AC3E}">
        <p14:creationId xmlns:p14="http://schemas.microsoft.com/office/powerpoint/2010/main" val="357149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a:t>
            </a:r>
            <a:r>
              <a:rPr lang="zh-CN" altLang="zh-CN" dirty="0"/>
              <a:t>、著录</a:t>
            </a:r>
            <a:endParaRPr lang="zh-CN" altLang="en-US" dirty="0"/>
          </a:p>
        </p:txBody>
      </p:sp>
      <p:sp>
        <p:nvSpPr>
          <p:cNvPr id="3" name="内容占位符 2"/>
          <p:cNvSpPr>
            <a:spLocks noGrp="1"/>
          </p:cNvSpPr>
          <p:nvPr>
            <p:ph idx="1"/>
          </p:nvPr>
        </p:nvSpPr>
        <p:spPr>
          <a:xfrm>
            <a:off x="457200" y="1124744"/>
            <a:ext cx="8363272" cy="5256584"/>
          </a:xfrm>
        </p:spPr>
        <p:txBody>
          <a:bodyPr>
            <a:normAutofit/>
          </a:bodyPr>
          <a:lstStyle/>
          <a:p>
            <a:pPr marL="0" indent="0">
              <a:spcBef>
                <a:spcPts val="1500"/>
              </a:spcBef>
              <a:buNone/>
            </a:pPr>
            <a:r>
              <a:rPr lang="zh-CN" altLang="en-US" sz="2400" b="1" dirty="0"/>
              <a:t>案卷</a:t>
            </a:r>
            <a:r>
              <a:rPr lang="zh-CN" altLang="en-US" sz="2400" b="1" dirty="0" smtClean="0"/>
              <a:t>题名：</a:t>
            </a:r>
            <a:r>
              <a:rPr lang="zh-CN" altLang="en-US" sz="2400" dirty="0" smtClean="0"/>
              <a:t>案卷</a:t>
            </a:r>
            <a:r>
              <a:rPr lang="zh-CN" altLang="en-US" sz="2400" dirty="0"/>
              <a:t>题名即案卷标题，由立卷人自拟。案卷题名应简明确切，结构完整，一般不超过</a:t>
            </a:r>
            <a:r>
              <a:rPr lang="en-US" altLang="zh-CN" sz="2400" dirty="0"/>
              <a:t>50</a:t>
            </a:r>
            <a:r>
              <a:rPr lang="zh-CN" altLang="en-US" sz="2400" dirty="0"/>
              <a:t>个汉字。其常用结构： 作者</a:t>
            </a:r>
            <a:r>
              <a:rPr lang="en-US" altLang="zh-CN" sz="2400" dirty="0"/>
              <a:t>-</a:t>
            </a:r>
            <a:r>
              <a:rPr lang="zh-CN" altLang="en-US" sz="2400" dirty="0"/>
              <a:t>时间</a:t>
            </a:r>
            <a:r>
              <a:rPr lang="en-US" altLang="zh-CN" sz="2400" dirty="0"/>
              <a:t>-</a:t>
            </a:r>
            <a:r>
              <a:rPr lang="zh-CN" altLang="en-US" sz="2400" dirty="0"/>
              <a:t>问题</a:t>
            </a:r>
            <a:r>
              <a:rPr lang="en-US" altLang="zh-CN" sz="2400" dirty="0"/>
              <a:t>(</a:t>
            </a:r>
            <a:r>
              <a:rPr lang="zh-CN" altLang="en-US" sz="2400" dirty="0"/>
              <a:t>内容</a:t>
            </a:r>
            <a:r>
              <a:rPr lang="en-US" altLang="zh-CN" sz="2400" dirty="0"/>
              <a:t>)-</a:t>
            </a:r>
            <a:r>
              <a:rPr lang="zh-CN" altLang="en-US" sz="2400" dirty="0"/>
              <a:t>名称</a:t>
            </a:r>
            <a:r>
              <a:rPr lang="en-US" altLang="zh-CN" sz="2400" dirty="0"/>
              <a:t>(</a:t>
            </a:r>
            <a:r>
              <a:rPr lang="zh-CN" altLang="en-US" sz="2400" dirty="0"/>
              <a:t>文种</a:t>
            </a:r>
            <a:r>
              <a:rPr lang="en-US" altLang="zh-CN" sz="2400" dirty="0"/>
              <a:t>)</a:t>
            </a:r>
            <a:r>
              <a:rPr lang="zh-CN" altLang="en-US" sz="2400" dirty="0"/>
              <a:t>。 作者一般指卷内文件主要责任者，要写出全称或通用简称，不得简称为“本校”、“上级”等。名称</a:t>
            </a:r>
            <a:r>
              <a:rPr lang="en-US" altLang="zh-CN" sz="2400" dirty="0"/>
              <a:t>(</a:t>
            </a:r>
            <a:r>
              <a:rPr lang="zh-CN" altLang="en-US" sz="2400" dirty="0"/>
              <a:t>文种</a:t>
            </a:r>
            <a:r>
              <a:rPr lang="en-US" altLang="zh-CN" sz="2400" dirty="0"/>
              <a:t>)</a:t>
            </a:r>
            <a:r>
              <a:rPr lang="zh-CN" altLang="en-US" sz="2400" dirty="0"/>
              <a:t>应按重要程度顺序标注几种主要文件文种。除会议文件外，不得用“</a:t>
            </a:r>
            <a:r>
              <a:rPr lang="en-US" altLang="zh-CN" sz="2400" dirty="0"/>
              <a:t>XXX</a:t>
            </a:r>
            <a:r>
              <a:rPr lang="zh-CN" altLang="en-US" sz="2400" dirty="0"/>
              <a:t>文件材料”；除一般函件外，不得用“</a:t>
            </a:r>
            <a:r>
              <a:rPr lang="en-US" altLang="zh-CN" sz="2400" dirty="0"/>
              <a:t>XXX</a:t>
            </a:r>
            <a:r>
              <a:rPr lang="zh-CN" altLang="en-US" sz="2400" dirty="0"/>
              <a:t>来往文书”。</a:t>
            </a:r>
          </a:p>
          <a:p>
            <a:pPr marL="0" indent="0">
              <a:spcBef>
                <a:spcPts val="1200"/>
              </a:spcBef>
              <a:buNone/>
            </a:pPr>
            <a:r>
              <a:rPr lang="zh-CN" altLang="en-US" sz="2400" dirty="0"/>
              <a:t>如</a:t>
            </a:r>
            <a:r>
              <a:rPr lang="en-US" altLang="zh-CN" sz="2400" dirty="0" smtClean="0"/>
              <a:t>:</a:t>
            </a:r>
            <a:r>
              <a:rPr lang="zh-CN" altLang="en-US" sz="2400" dirty="0" smtClean="0"/>
              <a:t>“东北电力大学</a:t>
            </a:r>
            <a:r>
              <a:rPr lang="en-US" altLang="zh-CN" sz="2400" dirty="0"/>
              <a:t>2010</a:t>
            </a:r>
            <a:r>
              <a:rPr lang="zh-CN" altLang="en-US" sz="2400" dirty="0"/>
              <a:t>年度教职工人员名册”</a:t>
            </a:r>
            <a:endParaRPr lang="en-US" altLang="zh-CN" sz="2400" dirty="0"/>
          </a:p>
          <a:p>
            <a:pPr marL="0" indent="0">
              <a:spcBef>
                <a:spcPts val="1200"/>
              </a:spcBef>
              <a:buNone/>
            </a:pPr>
            <a:r>
              <a:rPr lang="zh-CN" altLang="zh-CN" sz="2400" b="1" dirty="0"/>
              <a:t>编制单位</a:t>
            </a:r>
            <a:r>
              <a:rPr lang="zh-CN" altLang="zh-CN" sz="2400" dirty="0"/>
              <a:t>：文件材料形成单位全称。</a:t>
            </a:r>
          </a:p>
          <a:p>
            <a:pPr marL="0" indent="0">
              <a:spcBef>
                <a:spcPts val="1200"/>
              </a:spcBef>
              <a:buNone/>
            </a:pPr>
            <a:r>
              <a:rPr lang="zh-CN" altLang="zh-CN" sz="2400" b="1" dirty="0"/>
              <a:t>编制日期</a:t>
            </a:r>
            <a:r>
              <a:rPr lang="zh-CN" altLang="zh-CN" sz="2400" dirty="0"/>
              <a:t>：卷内文件形成的最早至最晚日期。</a:t>
            </a:r>
            <a:r>
              <a:rPr lang="en-US" altLang="zh-CN" sz="2400" dirty="0"/>
              <a:t> </a:t>
            </a:r>
            <a:endParaRPr lang="zh-CN" altLang="zh-CN" sz="2400" dirty="0"/>
          </a:p>
          <a:p>
            <a:pPr marL="0" indent="0">
              <a:spcBef>
                <a:spcPts val="1200"/>
              </a:spcBef>
              <a:buNone/>
            </a:pPr>
            <a:r>
              <a:rPr lang="zh-CN" altLang="zh-CN" sz="2400" b="1" dirty="0"/>
              <a:t>保管期限</a:t>
            </a:r>
            <a:r>
              <a:rPr lang="zh-CN" altLang="zh-CN" sz="2400" dirty="0"/>
              <a:t>：依据保管期限表，确定案卷的保管期限。</a:t>
            </a:r>
          </a:p>
          <a:p>
            <a:endParaRPr lang="zh-CN" altLang="en-US" sz="2400" dirty="0"/>
          </a:p>
        </p:txBody>
      </p:sp>
    </p:spTree>
    <p:extLst>
      <p:ext uri="{BB962C8B-B14F-4D97-AF65-F5344CB8AC3E}">
        <p14:creationId xmlns:p14="http://schemas.microsoft.com/office/powerpoint/2010/main" val="2059264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zh-CN" dirty="0" smtClean="0"/>
              <a:t>、著录</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a:t>
            </a:r>
            <a:r>
              <a:rPr lang="en-US" altLang="zh-CN" dirty="0" smtClean="0"/>
              <a:t>2</a:t>
            </a:r>
            <a:r>
              <a:rPr lang="zh-CN" altLang="en-US" dirty="0" smtClean="0"/>
              <a:t>）</a:t>
            </a:r>
            <a:r>
              <a:rPr lang="zh-CN" altLang="zh-CN" dirty="0" smtClean="0"/>
              <a:t>计算机</a:t>
            </a:r>
            <a:r>
              <a:rPr lang="zh-CN" altLang="zh-CN" dirty="0"/>
              <a:t>录入</a:t>
            </a:r>
          </a:p>
          <a:p>
            <a:pPr marL="0" indent="0">
              <a:buNone/>
            </a:pPr>
            <a:r>
              <a:rPr lang="zh-CN" altLang="zh-CN" dirty="0"/>
              <a:t>登陆“档案管理系统”、录入案卷级目录和文件级目录。详见：档案馆网站（</a:t>
            </a:r>
            <a:r>
              <a:rPr lang="en-US" altLang="zh-CN" dirty="0" smtClean="0"/>
              <a:t>dag.neepu.edu.cn</a:t>
            </a:r>
            <a:r>
              <a:rPr lang="zh-CN" altLang="zh-CN" dirty="0"/>
              <a:t>）《管理系统说明》。</a:t>
            </a:r>
            <a:endParaRPr lang="zh-CN" altLang="en-US" dirty="0"/>
          </a:p>
        </p:txBody>
      </p:sp>
    </p:spTree>
    <p:extLst>
      <p:ext uri="{BB962C8B-B14F-4D97-AF65-F5344CB8AC3E}">
        <p14:creationId xmlns:p14="http://schemas.microsoft.com/office/powerpoint/2010/main" val="152634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zh-CN" dirty="0" smtClean="0"/>
              <a:t>、打印</a:t>
            </a:r>
            <a:endParaRPr lang="zh-CN" altLang="en-US" dirty="0"/>
          </a:p>
        </p:txBody>
      </p:sp>
      <p:sp>
        <p:nvSpPr>
          <p:cNvPr id="3" name="内容占位符 2"/>
          <p:cNvSpPr>
            <a:spLocks noGrp="1"/>
          </p:cNvSpPr>
          <p:nvPr>
            <p:ph idx="1"/>
          </p:nvPr>
        </p:nvSpPr>
        <p:spPr/>
        <p:txBody>
          <a:bodyPr/>
          <a:lstStyle/>
          <a:p>
            <a:pPr marL="0" indent="0">
              <a:buNone/>
            </a:pPr>
            <a:r>
              <a:rPr lang="zh-CN" altLang="zh-CN" dirty="0"/>
              <a:t>计算机录入完毕后用档案管理软件</a:t>
            </a:r>
            <a:r>
              <a:rPr lang="zh-CN" altLang="zh-CN" dirty="0" smtClean="0"/>
              <a:t>打印</a:t>
            </a:r>
            <a:endParaRPr lang="en-US" altLang="zh-CN" dirty="0" smtClean="0"/>
          </a:p>
          <a:p>
            <a:pPr marL="0" indent="0">
              <a:buNone/>
            </a:pPr>
            <a:r>
              <a:rPr lang="zh-CN" altLang="zh-CN" dirty="0" smtClean="0"/>
              <a:t>案卷</a:t>
            </a:r>
            <a:r>
              <a:rPr lang="zh-CN" altLang="zh-CN" dirty="0"/>
              <a:t>封面一份、备考表一份</a:t>
            </a:r>
            <a:r>
              <a:rPr lang="zh-CN" altLang="zh-CN" dirty="0" smtClean="0"/>
              <a:t>，</a:t>
            </a:r>
            <a:endParaRPr lang="en-US" altLang="zh-CN" dirty="0" smtClean="0"/>
          </a:p>
          <a:p>
            <a:pPr marL="0" indent="0">
              <a:buNone/>
            </a:pPr>
            <a:r>
              <a:rPr lang="zh-CN" altLang="zh-CN" dirty="0" smtClean="0"/>
              <a:t>案卷</a:t>
            </a:r>
            <a:r>
              <a:rPr lang="zh-CN" altLang="zh-CN" dirty="0"/>
              <a:t>目录</a:t>
            </a:r>
            <a:r>
              <a:rPr lang="zh-CN" altLang="zh-CN" dirty="0" smtClean="0"/>
              <a:t>、</a:t>
            </a:r>
            <a:r>
              <a:rPr lang="zh-CN" altLang="en-US" dirty="0" smtClean="0"/>
              <a:t>卷内</a:t>
            </a:r>
            <a:r>
              <a:rPr lang="zh-CN" altLang="zh-CN" dirty="0" smtClean="0"/>
              <a:t>目录</a:t>
            </a:r>
            <a:r>
              <a:rPr lang="zh-CN" altLang="zh-CN" dirty="0"/>
              <a:t>、案卷移交目录各两份。</a:t>
            </a:r>
          </a:p>
          <a:p>
            <a:endParaRPr lang="zh-CN" altLang="en-US" dirty="0"/>
          </a:p>
        </p:txBody>
      </p:sp>
    </p:spTree>
    <p:extLst>
      <p:ext uri="{BB962C8B-B14F-4D97-AF65-F5344CB8AC3E}">
        <p14:creationId xmlns:p14="http://schemas.microsoft.com/office/powerpoint/2010/main" val="3929463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a:t>
            </a:r>
            <a:r>
              <a:rPr lang="zh-CN" altLang="en-US" dirty="0"/>
              <a:t>打印</a:t>
            </a:r>
          </a:p>
        </p:txBody>
      </p:sp>
      <p:sp>
        <p:nvSpPr>
          <p:cNvPr id="3" name="内容占位符 2"/>
          <p:cNvSpPr>
            <a:spLocks noGrp="1"/>
          </p:cNvSpPr>
          <p:nvPr>
            <p:ph idx="1"/>
          </p:nvPr>
        </p:nvSpPr>
        <p:spPr>
          <a:xfrm>
            <a:off x="395536" y="1628800"/>
            <a:ext cx="8229600" cy="4686320"/>
          </a:xfrm>
        </p:spPr>
        <p:txBody>
          <a:bodyPr/>
          <a:lstStyle/>
          <a:p>
            <a:pPr marL="0" indent="0">
              <a:buNone/>
            </a:pPr>
            <a:r>
              <a:rPr lang="zh-CN" altLang="en-US" dirty="0" smtClean="0"/>
              <a:t>        案卷封面用纸                      备考表用纸</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98" y="2276872"/>
            <a:ext cx="2918818" cy="422108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276872"/>
            <a:ext cx="2918819" cy="4221088"/>
          </a:xfrm>
          <a:prstGeom prst="rect">
            <a:avLst/>
          </a:prstGeom>
        </p:spPr>
      </p:pic>
      <p:cxnSp>
        <p:nvCxnSpPr>
          <p:cNvPr id="7" name="直接箭头连接符 6"/>
          <p:cNvCxnSpPr/>
          <p:nvPr/>
        </p:nvCxnSpPr>
        <p:spPr>
          <a:xfrm flipH="1">
            <a:off x="1187624" y="2708920"/>
            <a:ext cx="648072"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5359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zh-CN" altLang="zh-CN" dirty="0" smtClean="0"/>
              <a:t>、</a:t>
            </a:r>
            <a:r>
              <a:rPr lang="zh-CN" altLang="zh-CN" dirty="0"/>
              <a:t>填写备考</a:t>
            </a:r>
            <a:r>
              <a:rPr lang="zh-CN" altLang="zh-CN" dirty="0" smtClean="0"/>
              <a:t>表</a:t>
            </a:r>
            <a:endParaRPr lang="zh-CN" altLang="en-US" dirty="0"/>
          </a:p>
        </p:txBody>
      </p:sp>
      <p:sp>
        <p:nvSpPr>
          <p:cNvPr id="3" name="内容占位符 2"/>
          <p:cNvSpPr>
            <a:spLocks noGrp="1"/>
          </p:cNvSpPr>
          <p:nvPr>
            <p:ph idx="1"/>
          </p:nvPr>
        </p:nvSpPr>
        <p:spPr/>
        <p:txBody>
          <a:bodyPr/>
          <a:lstStyle/>
          <a:p>
            <a:pPr marL="0" indent="0">
              <a:buNone/>
            </a:pPr>
            <a:r>
              <a:rPr lang="zh-CN" altLang="zh-CN" dirty="0"/>
              <a:t>备考表需填写立卷人、检查人、立卷时间。</a:t>
            </a:r>
          </a:p>
          <a:p>
            <a:pPr marL="0" indent="0">
              <a:buNone/>
            </a:pPr>
            <a:r>
              <a:rPr lang="zh-CN" altLang="zh-CN" b="1" dirty="0"/>
              <a:t>立卷</a:t>
            </a:r>
            <a:r>
              <a:rPr lang="zh-CN" altLang="zh-CN" b="1" dirty="0" smtClean="0"/>
              <a:t>人</a:t>
            </a:r>
            <a:r>
              <a:rPr lang="zh-CN" altLang="en-US" b="1" dirty="0" smtClean="0"/>
              <a:t>：</a:t>
            </a:r>
            <a:r>
              <a:rPr lang="zh-CN" altLang="zh-CN" dirty="0" smtClean="0"/>
              <a:t>组成</a:t>
            </a:r>
            <a:r>
              <a:rPr lang="zh-CN" altLang="zh-CN" dirty="0"/>
              <a:t>本卷的责任者签名。（兼职档案员）</a:t>
            </a:r>
          </a:p>
          <a:p>
            <a:pPr marL="0" indent="0">
              <a:buNone/>
            </a:pPr>
            <a:r>
              <a:rPr lang="zh-CN" altLang="zh-CN" b="1" dirty="0"/>
              <a:t>检查</a:t>
            </a:r>
            <a:r>
              <a:rPr lang="zh-CN" altLang="zh-CN" b="1" dirty="0" smtClean="0"/>
              <a:t>人</a:t>
            </a:r>
            <a:r>
              <a:rPr lang="zh-CN" altLang="en-US" b="1" dirty="0" smtClean="0"/>
              <a:t>：</a:t>
            </a:r>
            <a:r>
              <a:rPr lang="zh-CN" altLang="zh-CN" dirty="0" smtClean="0"/>
              <a:t>由</a:t>
            </a:r>
            <a:r>
              <a:rPr lang="zh-CN" altLang="zh-CN" dirty="0"/>
              <a:t>立卷</a:t>
            </a:r>
            <a:r>
              <a:rPr lang="zh-CN" altLang="zh-CN" dirty="0">
                <a:solidFill>
                  <a:srgbClr val="C00000"/>
                </a:solidFill>
              </a:rPr>
              <a:t>部门负责人</a:t>
            </a:r>
            <a:r>
              <a:rPr lang="zh-CN" altLang="zh-CN" dirty="0"/>
              <a:t>对案卷质量进行检查后签名。</a:t>
            </a:r>
          </a:p>
          <a:p>
            <a:pPr marL="0" indent="0">
              <a:buNone/>
            </a:pPr>
            <a:r>
              <a:rPr lang="zh-CN" altLang="zh-CN" b="1" dirty="0"/>
              <a:t>立卷时间</a:t>
            </a:r>
            <a:r>
              <a:rPr lang="zh-CN" altLang="zh-CN" dirty="0"/>
              <a:t>：填写完成立卷日期</a:t>
            </a:r>
          </a:p>
          <a:p>
            <a:endParaRPr lang="zh-CN" altLang="en-US" dirty="0"/>
          </a:p>
        </p:txBody>
      </p:sp>
    </p:spTree>
    <p:extLst>
      <p:ext uri="{BB962C8B-B14F-4D97-AF65-F5344CB8AC3E}">
        <p14:creationId xmlns:p14="http://schemas.microsoft.com/office/powerpoint/2010/main" val="36602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a:t>
            </a:r>
            <a:r>
              <a:rPr lang="zh-CN" altLang="zh-CN" dirty="0" smtClean="0"/>
              <a:t>、装订</a:t>
            </a:r>
            <a:endParaRPr lang="zh-CN" altLang="en-US" dirty="0"/>
          </a:p>
        </p:txBody>
      </p:sp>
      <p:sp>
        <p:nvSpPr>
          <p:cNvPr id="3" name="内容占位符 2"/>
          <p:cNvSpPr>
            <a:spLocks noGrp="1"/>
          </p:cNvSpPr>
          <p:nvPr>
            <p:ph idx="1"/>
          </p:nvPr>
        </p:nvSpPr>
        <p:spPr/>
        <p:txBody>
          <a:bodyPr/>
          <a:lstStyle/>
          <a:p>
            <a:pPr marL="0" indent="0">
              <a:buNone/>
            </a:pPr>
            <a:r>
              <a:rPr lang="zh-CN" altLang="zh-CN" dirty="0" smtClean="0"/>
              <a:t>一</a:t>
            </a:r>
            <a:r>
              <a:rPr lang="zh-CN" altLang="zh-CN" dirty="0"/>
              <a:t>个完整的</a:t>
            </a:r>
            <a:r>
              <a:rPr lang="zh-CN" altLang="zh-CN" dirty="0" smtClean="0"/>
              <a:t>案卷包括</a:t>
            </a:r>
            <a:r>
              <a:rPr lang="zh-CN" altLang="zh-CN" dirty="0"/>
              <a:t>：案卷封面</a:t>
            </a:r>
            <a:r>
              <a:rPr lang="en-US" altLang="zh-CN" dirty="0"/>
              <a:t>→</a:t>
            </a:r>
            <a:r>
              <a:rPr lang="zh-CN" altLang="zh-CN" dirty="0"/>
              <a:t>卷</a:t>
            </a:r>
            <a:r>
              <a:rPr lang="zh-CN" altLang="zh-CN" dirty="0" smtClean="0"/>
              <a:t>内目录</a:t>
            </a:r>
            <a:r>
              <a:rPr lang="en-US" altLang="zh-CN" dirty="0"/>
              <a:t>→</a:t>
            </a:r>
            <a:r>
              <a:rPr lang="zh-CN" altLang="zh-CN" dirty="0"/>
              <a:t>文件材料</a:t>
            </a:r>
            <a:r>
              <a:rPr lang="en-US" altLang="zh-CN" dirty="0"/>
              <a:t>→</a:t>
            </a:r>
            <a:r>
              <a:rPr lang="zh-CN" altLang="zh-CN" dirty="0"/>
              <a:t>备考表（从上至下的顺序</a:t>
            </a:r>
            <a:r>
              <a:rPr lang="zh-CN" altLang="zh-CN" dirty="0" smtClean="0"/>
              <a:t>）</a:t>
            </a:r>
            <a:r>
              <a:rPr lang="zh-CN" altLang="en-US" dirty="0" smtClean="0"/>
              <a:t>。</a:t>
            </a:r>
            <a:endParaRPr lang="en-US" altLang="zh-CN" dirty="0" smtClean="0"/>
          </a:p>
          <a:p>
            <a:pPr marL="0" indent="0">
              <a:buNone/>
            </a:pPr>
            <a:endParaRPr lang="en-US" altLang="zh-CN" dirty="0" smtClean="0"/>
          </a:p>
          <a:p>
            <a:pPr marL="0" indent="0">
              <a:buNone/>
            </a:pPr>
            <a:r>
              <a:rPr lang="zh-CN" altLang="en-US" dirty="0" smtClean="0"/>
              <a:t>对齐方式：</a:t>
            </a:r>
            <a:r>
              <a:rPr lang="zh-CN" altLang="en-US" dirty="0" smtClean="0">
                <a:solidFill>
                  <a:srgbClr val="C00000"/>
                </a:solidFill>
              </a:rPr>
              <a:t>左对齐、下对齐</a:t>
            </a:r>
            <a:r>
              <a:rPr lang="zh-CN" altLang="en-US" dirty="0" smtClean="0"/>
              <a:t>。</a:t>
            </a:r>
            <a:endParaRPr lang="en-US" altLang="zh-CN" dirty="0" smtClean="0"/>
          </a:p>
          <a:p>
            <a:pPr marL="0" indent="0">
              <a:buNone/>
            </a:pPr>
            <a:endParaRPr lang="en-US" altLang="zh-CN" dirty="0" smtClean="0"/>
          </a:p>
          <a:p>
            <a:pPr marL="0" indent="0">
              <a:buNone/>
            </a:pPr>
            <a:r>
              <a:rPr lang="zh-CN" altLang="zh-CN" dirty="0" smtClean="0"/>
              <a:t>用</a:t>
            </a:r>
            <a:r>
              <a:rPr lang="zh-CN" altLang="zh-CN" dirty="0"/>
              <a:t>标准细线，采用三孔一线法装订成卷</a:t>
            </a:r>
            <a:r>
              <a:rPr lang="zh-CN" altLang="zh-CN" dirty="0" smtClean="0"/>
              <a:t>。</a:t>
            </a:r>
            <a:endParaRPr lang="en-US" altLang="zh-CN" dirty="0" smtClean="0"/>
          </a:p>
          <a:p>
            <a:endParaRPr lang="zh-CN" altLang="zh-CN" dirty="0"/>
          </a:p>
          <a:p>
            <a:endParaRPr lang="zh-CN" altLang="en-US" dirty="0"/>
          </a:p>
        </p:txBody>
      </p:sp>
    </p:spTree>
    <p:extLst>
      <p:ext uri="{BB962C8B-B14F-4D97-AF65-F5344CB8AC3E}">
        <p14:creationId xmlns:p14="http://schemas.microsoft.com/office/powerpoint/2010/main" val="1323029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218002"/>
            <a:ext cx="4104456" cy="5541015"/>
          </a:xfrm>
          <a:prstGeom prst="rect">
            <a:avLst/>
          </a:prstGeom>
        </p:spPr>
      </p:pic>
      <p:sp>
        <p:nvSpPr>
          <p:cNvPr id="2" name="标题 1"/>
          <p:cNvSpPr>
            <a:spLocks noGrp="1"/>
          </p:cNvSpPr>
          <p:nvPr>
            <p:ph type="title"/>
          </p:nvPr>
        </p:nvSpPr>
        <p:spPr/>
        <p:txBody>
          <a:bodyPr/>
          <a:lstStyle/>
          <a:p>
            <a:r>
              <a:rPr lang="en-US" altLang="zh-CN" dirty="0" smtClean="0"/>
              <a:t>9</a:t>
            </a:r>
            <a:r>
              <a:rPr lang="zh-CN" altLang="en-US" dirty="0" smtClean="0"/>
              <a:t>、</a:t>
            </a:r>
            <a:r>
              <a:rPr lang="zh-CN" altLang="en-US" dirty="0"/>
              <a:t>装订</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2F2F2F">
                    <a:lumMod val="75000"/>
                    <a:lumOff val="25000"/>
                  </a:srgbClr>
                </a:solidFill>
              </a:rPr>
              <a:pPr/>
              <a:t>17</a:t>
            </a:fld>
            <a:endParaRPr lang="zh-CN" altLang="en-US">
              <a:solidFill>
                <a:srgbClr val="2F2F2F">
                  <a:lumMod val="75000"/>
                  <a:lumOff val="25000"/>
                </a:srgbClr>
              </a:solidFill>
            </a:endParaRPr>
          </a:p>
        </p:txBody>
      </p:sp>
      <p:sp>
        <p:nvSpPr>
          <p:cNvPr id="5" name="TextBox 4"/>
          <p:cNvSpPr txBox="1"/>
          <p:nvPr/>
        </p:nvSpPr>
        <p:spPr>
          <a:xfrm>
            <a:off x="2627784" y="1916832"/>
            <a:ext cx="1723517" cy="400110"/>
          </a:xfrm>
          <a:prstGeom prst="rect">
            <a:avLst/>
          </a:prstGeom>
          <a:noFill/>
        </p:spPr>
        <p:txBody>
          <a:bodyPr wrap="square" rtlCol="0">
            <a:spAutoFit/>
          </a:bodyPr>
          <a:lstStyle/>
          <a:p>
            <a:r>
              <a:rPr lang="zh-CN" altLang="en-US" sz="2000" dirty="0" smtClean="0">
                <a:solidFill>
                  <a:prstClr val="black"/>
                </a:solidFill>
              </a:rPr>
              <a:t>案卷封面</a:t>
            </a:r>
            <a:endParaRPr lang="zh-CN" altLang="en-US" sz="2000" dirty="0">
              <a:solidFill>
                <a:prstClr val="black"/>
              </a:solidFill>
            </a:endParaRPr>
          </a:p>
        </p:txBody>
      </p:sp>
      <p:sp>
        <p:nvSpPr>
          <p:cNvPr id="6" name="TextBox 5"/>
          <p:cNvSpPr txBox="1"/>
          <p:nvPr/>
        </p:nvSpPr>
        <p:spPr>
          <a:xfrm>
            <a:off x="3489542" y="1616989"/>
            <a:ext cx="1210588" cy="400110"/>
          </a:xfrm>
          <a:prstGeom prst="rect">
            <a:avLst/>
          </a:prstGeom>
          <a:noFill/>
        </p:spPr>
        <p:txBody>
          <a:bodyPr wrap="none" rtlCol="0">
            <a:spAutoFit/>
          </a:bodyPr>
          <a:lstStyle/>
          <a:p>
            <a:r>
              <a:rPr lang="zh-CN" altLang="en-US" sz="2000" dirty="0" smtClean="0">
                <a:solidFill>
                  <a:prstClr val="black"/>
                </a:solidFill>
              </a:rPr>
              <a:t>卷内目录</a:t>
            </a:r>
            <a:endParaRPr lang="zh-CN" altLang="en-US" sz="2000" dirty="0">
              <a:solidFill>
                <a:prstClr val="black"/>
              </a:solidFill>
            </a:endParaRPr>
          </a:p>
        </p:txBody>
      </p:sp>
      <p:sp>
        <p:nvSpPr>
          <p:cNvPr id="7" name="TextBox 6"/>
          <p:cNvSpPr txBox="1"/>
          <p:nvPr/>
        </p:nvSpPr>
        <p:spPr>
          <a:xfrm>
            <a:off x="4535996" y="1350024"/>
            <a:ext cx="1210588" cy="400110"/>
          </a:xfrm>
          <a:prstGeom prst="rect">
            <a:avLst/>
          </a:prstGeom>
          <a:noFill/>
        </p:spPr>
        <p:txBody>
          <a:bodyPr wrap="none" rtlCol="0">
            <a:spAutoFit/>
          </a:bodyPr>
          <a:lstStyle/>
          <a:p>
            <a:r>
              <a:rPr lang="zh-CN" altLang="en-US" sz="2000" dirty="0" smtClean="0">
                <a:solidFill>
                  <a:prstClr val="black"/>
                </a:solidFill>
              </a:rPr>
              <a:t>文件材料</a:t>
            </a:r>
            <a:endParaRPr lang="zh-CN" altLang="en-US" sz="2000" dirty="0">
              <a:solidFill>
                <a:prstClr val="black"/>
              </a:solidFill>
            </a:endParaRPr>
          </a:p>
        </p:txBody>
      </p:sp>
      <p:sp>
        <p:nvSpPr>
          <p:cNvPr id="8" name="TextBox 7"/>
          <p:cNvSpPr txBox="1"/>
          <p:nvPr/>
        </p:nvSpPr>
        <p:spPr>
          <a:xfrm>
            <a:off x="5621101" y="1088414"/>
            <a:ext cx="954107" cy="400110"/>
          </a:xfrm>
          <a:prstGeom prst="rect">
            <a:avLst/>
          </a:prstGeom>
          <a:noFill/>
        </p:spPr>
        <p:txBody>
          <a:bodyPr wrap="none" rtlCol="0">
            <a:spAutoFit/>
          </a:bodyPr>
          <a:lstStyle/>
          <a:p>
            <a:r>
              <a:rPr lang="zh-CN" altLang="en-US" sz="2000" dirty="0" smtClean="0">
                <a:solidFill>
                  <a:prstClr val="black"/>
                </a:solidFill>
              </a:rPr>
              <a:t>备考表</a:t>
            </a:r>
            <a:endParaRPr lang="zh-CN" altLang="en-US" sz="2000" dirty="0">
              <a:solidFill>
                <a:prstClr val="black"/>
              </a:solidFill>
            </a:endParaRPr>
          </a:p>
        </p:txBody>
      </p:sp>
    </p:spTree>
    <p:extLst>
      <p:ext uri="{BB962C8B-B14F-4D97-AF65-F5344CB8AC3E}">
        <p14:creationId xmlns:p14="http://schemas.microsoft.com/office/powerpoint/2010/main" val="3691708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10</a:t>
            </a:r>
            <a:r>
              <a:rPr lang="zh-CN" altLang="zh-CN" dirty="0" smtClean="0"/>
              <a:t>、</a:t>
            </a:r>
            <a:r>
              <a:rPr lang="zh-CN" altLang="zh-CN" dirty="0"/>
              <a:t>移交归档和</a:t>
            </a:r>
            <a:r>
              <a:rPr lang="zh-CN" altLang="zh-CN" dirty="0" smtClean="0"/>
              <a:t>验收</a:t>
            </a:r>
            <a:endParaRPr lang="zh-CN" altLang="en-US" dirty="0"/>
          </a:p>
        </p:txBody>
      </p:sp>
      <p:sp>
        <p:nvSpPr>
          <p:cNvPr id="3" name="内容占位符 2"/>
          <p:cNvSpPr>
            <a:spLocks noGrp="1"/>
          </p:cNvSpPr>
          <p:nvPr>
            <p:ph idx="1"/>
          </p:nvPr>
        </p:nvSpPr>
        <p:spPr>
          <a:xfrm>
            <a:off x="-72008" y="1052736"/>
            <a:ext cx="9324528" cy="5688632"/>
          </a:xfrm>
        </p:spPr>
        <p:txBody>
          <a:bodyPr>
            <a:noAutofit/>
          </a:bodyPr>
          <a:lstStyle/>
          <a:p>
            <a:pPr marL="0" indent="0">
              <a:spcBef>
                <a:spcPts val="1200"/>
              </a:spcBef>
              <a:buNone/>
            </a:pPr>
            <a:r>
              <a:rPr lang="zh-CN" altLang="en-US" sz="2400" dirty="0" smtClean="0"/>
              <a:t>（</a:t>
            </a:r>
            <a:r>
              <a:rPr lang="en-US" altLang="zh-CN" sz="2400" dirty="0" smtClean="0"/>
              <a:t>1</a:t>
            </a:r>
            <a:r>
              <a:rPr lang="zh-CN" altLang="en-US" sz="2400" dirty="0" smtClean="0"/>
              <a:t>）立卷</a:t>
            </a:r>
            <a:r>
              <a:rPr lang="zh-CN" altLang="en-US" sz="2400" dirty="0"/>
              <a:t>部门向档案馆移交档案时，双方必须对档案案卷进行严格</a:t>
            </a:r>
            <a:r>
              <a:rPr lang="zh-CN" altLang="en-US" sz="2400" dirty="0">
                <a:solidFill>
                  <a:srgbClr val="C00000"/>
                </a:solidFill>
              </a:rPr>
              <a:t>检查和验收</a:t>
            </a:r>
            <a:r>
              <a:rPr lang="zh-CN" altLang="en-US" sz="2400" dirty="0"/>
              <a:t>，是否符合质量标准和规范的要求，如有问题，档案馆提出整改意见，并限期改正后方能移交归档。</a:t>
            </a:r>
          </a:p>
          <a:p>
            <a:pPr marL="0" indent="0">
              <a:spcBef>
                <a:spcPts val="1200"/>
              </a:spcBef>
              <a:buNone/>
            </a:pPr>
            <a:r>
              <a:rPr lang="zh-CN" altLang="en-US" sz="2400" dirty="0" smtClean="0"/>
              <a:t>（</a:t>
            </a:r>
            <a:r>
              <a:rPr lang="en-US" altLang="zh-CN" sz="2400" dirty="0" smtClean="0"/>
              <a:t>2</a:t>
            </a:r>
            <a:r>
              <a:rPr lang="zh-CN" altLang="en-US" sz="2400" dirty="0" smtClean="0"/>
              <a:t>）移交</a:t>
            </a:r>
            <a:r>
              <a:rPr lang="zh-CN" altLang="en-US" sz="2400" dirty="0"/>
              <a:t>档案时必须履行交接手续，填写案卷移交目录一式两份，双方各执一份，以备查考。</a:t>
            </a:r>
          </a:p>
          <a:p>
            <a:pPr marL="0" indent="0">
              <a:spcBef>
                <a:spcPts val="1200"/>
              </a:spcBef>
              <a:buNone/>
            </a:pPr>
            <a:r>
              <a:rPr lang="zh-CN" altLang="en-US" sz="2400" dirty="0" smtClean="0"/>
              <a:t>（</a:t>
            </a:r>
            <a:r>
              <a:rPr lang="en-US" altLang="zh-CN" sz="2400" dirty="0" smtClean="0"/>
              <a:t>3</a:t>
            </a:r>
            <a:r>
              <a:rPr lang="zh-CN" altLang="en-US" sz="2400" dirty="0" smtClean="0"/>
              <a:t>）案卷</a:t>
            </a:r>
            <a:r>
              <a:rPr lang="zh-CN" altLang="en-US" sz="2400" dirty="0"/>
              <a:t>移交目录填写移交单位、接收单位、移交经手人、接收人</a:t>
            </a:r>
            <a:r>
              <a:rPr lang="zh-CN" altLang="en-US" sz="2400" dirty="0" smtClean="0"/>
              <a:t>。</a:t>
            </a:r>
            <a:endParaRPr lang="en-US" altLang="zh-CN" sz="2400" dirty="0" smtClean="0"/>
          </a:p>
          <a:p>
            <a:pPr marL="0" indent="900000">
              <a:spcBef>
                <a:spcPts val="1200"/>
              </a:spcBef>
              <a:buNone/>
            </a:pPr>
            <a:r>
              <a:rPr lang="zh-CN" altLang="en-US" sz="2400" dirty="0">
                <a:solidFill>
                  <a:srgbClr val="C00000"/>
                </a:solidFill>
              </a:rPr>
              <a:t>移交单位：立卷单位全称。</a:t>
            </a:r>
          </a:p>
          <a:p>
            <a:pPr marL="0" indent="900000">
              <a:spcBef>
                <a:spcPts val="1200"/>
              </a:spcBef>
              <a:buNone/>
            </a:pPr>
            <a:r>
              <a:rPr lang="zh-CN" altLang="en-US" sz="2400" dirty="0"/>
              <a:t>接收单位：东北电力大学档案馆。</a:t>
            </a:r>
          </a:p>
          <a:p>
            <a:pPr marL="0" indent="900000">
              <a:spcBef>
                <a:spcPts val="1200"/>
              </a:spcBef>
              <a:buNone/>
            </a:pPr>
            <a:r>
              <a:rPr lang="zh-CN" altLang="en-US" sz="2400" dirty="0">
                <a:solidFill>
                  <a:srgbClr val="C00000"/>
                </a:solidFill>
              </a:rPr>
              <a:t>移交经手人：兼职档案员签名。</a:t>
            </a:r>
          </a:p>
          <a:p>
            <a:pPr marL="0" indent="900000">
              <a:spcBef>
                <a:spcPts val="1200"/>
              </a:spcBef>
              <a:buNone/>
            </a:pPr>
            <a:r>
              <a:rPr lang="zh-CN" altLang="en-US" sz="2400" dirty="0"/>
              <a:t>接收人：档案馆相应人员签名。</a:t>
            </a:r>
          </a:p>
          <a:p>
            <a:pPr marL="0" indent="0">
              <a:spcBef>
                <a:spcPts val="1200"/>
              </a:spcBef>
              <a:buNone/>
            </a:pPr>
            <a:r>
              <a:rPr lang="zh-CN" altLang="en-US" sz="2400" dirty="0" smtClean="0"/>
              <a:t>（</a:t>
            </a:r>
            <a:r>
              <a:rPr lang="en-US" altLang="zh-CN" sz="2400" dirty="0" smtClean="0"/>
              <a:t>4</a:t>
            </a:r>
            <a:r>
              <a:rPr lang="zh-CN" altLang="en-US" sz="2400" dirty="0" smtClean="0"/>
              <a:t>）正确</a:t>
            </a:r>
            <a:r>
              <a:rPr lang="zh-CN" altLang="en-US" sz="2400" dirty="0"/>
              <a:t>填写</a:t>
            </a:r>
            <a:r>
              <a:rPr lang="en-US" altLang="zh-CN" sz="2400" dirty="0"/>
              <a:t>《</a:t>
            </a:r>
            <a:r>
              <a:rPr lang="zh-CN" altLang="en-US" sz="2400" dirty="0">
                <a:hlinkClick r:id="rId2" action="ppaction://hlinkfile"/>
              </a:rPr>
              <a:t>部门领导反馈意见一览表</a:t>
            </a:r>
            <a:r>
              <a:rPr lang="en-US" altLang="zh-CN" sz="2400" dirty="0"/>
              <a:t>》</a:t>
            </a:r>
            <a:r>
              <a:rPr lang="zh-CN" altLang="en-US" sz="2400" dirty="0" smtClean="0"/>
              <a:t>，与材料</a:t>
            </a:r>
            <a:r>
              <a:rPr lang="zh-CN" altLang="en-US" sz="2400" dirty="0"/>
              <a:t>一同移交档案馆。</a:t>
            </a:r>
          </a:p>
          <a:p>
            <a:endParaRPr lang="zh-CN" altLang="en-US" sz="2400" dirty="0"/>
          </a:p>
          <a:p>
            <a:endParaRPr lang="zh-CN" altLang="en-US" sz="2400" dirty="0"/>
          </a:p>
        </p:txBody>
      </p:sp>
    </p:spTree>
    <p:extLst>
      <p:ext uri="{BB962C8B-B14F-4D97-AF65-F5344CB8AC3E}">
        <p14:creationId xmlns:p14="http://schemas.microsoft.com/office/powerpoint/2010/main" val="4122562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二、档案管理系统录入</a:t>
            </a:r>
            <a:endParaRPr lang="zh-CN" altLang="en-US" dirty="0"/>
          </a:p>
        </p:txBody>
      </p:sp>
      <p:sp>
        <p:nvSpPr>
          <p:cNvPr id="3" name="内容占位符 2"/>
          <p:cNvSpPr>
            <a:spLocks noGrp="1"/>
          </p:cNvSpPr>
          <p:nvPr>
            <p:ph idx="1"/>
          </p:nvPr>
        </p:nvSpPr>
        <p:spPr/>
        <p:txBody>
          <a:bodyPr/>
          <a:lstStyle/>
          <a:p>
            <a:pPr marL="0" indent="0">
              <a:buNone/>
            </a:pPr>
            <a:r>
              <a:rPr lang="en-US" altLang="zh-CN" sz="2400" b="1" dirty="0" smtClean="0"/>
              <a:t>1.</a:t>
            </a:r>
            <a:r>
              <a:rPr lang="zh-CN" altLang="en-US" sz="2400" b="1" dirty="0" smtClean="0"/>
              <a:t>档案管理软件打开方式 ： </a:t>
            </a:r>
          </a:p>
          <a:p>
            <a:pPr marL="0" indent="0">
              <a:buNone/>
            </a:pPr>
            <a:r>
              <a:rPr lang="zh-CN" altLang="en-US" sz="2000" dirty="0" smtClean="0"/>
              <a:t>打开档案馆主页 </a:t>
            </a:r>
            <a:r>
              <a:rPr lang="en-US" altLang="zh-CN" sz="2000" dirty="0" smtClean="0"/>
              <a:t>http://dag.neepu.edu.cn </a:t>
            </a:r>
            <a:r>
              <a:rPr lang="zh-CN" altLang="en-US" sz="2000" dirty="0" smtClean="0"/>
              <a:t>点击页面左下角</a:t>
            </a:r>
            <a:r>
              <a:rPr lang="en-US" altLang="zh-CN" sz="2000" dirty="0" smtClean="0"/>
              <a:t>“</a:t>
            </a:r>
            <a:r>
              <a:rPr lang="zh-CN" altLang="en-US" sz="2000" dirty="0" smtClean="0"/>
              <a:t>南大之星</a:t>
            </a:r>
            <a:r>
              <a:rPr lang="en-US" altLang="zh-CN" sz="2000" dirty="0" smtClean="0"/>
              <a:t>”</a:t>
            </a:r>
            <a:r>
              <a:rPr lang="zh-CN" altLang="en-US" sz="2000" dirty="0" smtClean="0"/>
              <a:t>，点击“进入档案录入系统”；或者在浏览器地址栏中输入 </a:t>
            </a:r>
            <a:r>
              <a:rPr lang="en-US" altLang="zh-CN" sz="2000" dirty="0" smtClean="0"/>
              <a:t>http://202.198.8.28 </a:t>
            </a:r>
            <a:r>
              <a:rPr lang="zh-CN" altLang="en-US" sz="2000" dirty="0" smtClean="0"/>
              <a:t>回车。</a:t>
            </a:r>
            <a:endParaRPr lang="zh-CN" altLang="en-US" sz="2000" dirty="0"/>
          </a:p>
        </p:txBody>
      </p:sp>
      <p:pic>
        <p:nvPicPr>
          <p:cNvPr id="1028" name="Picture 4" descr="C:\Users\Administrator\Desktop\QQ截图201609130819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924944"/>
            <a:ext cx="6572250" cy="3667125"/>
          </a:xfrm>
          <a:prstGeom prst="rect">
            <a:avLst/>
          </a:prstGeom>
          <a:noFill/>
          <a:extLst>
            <a:ext uri="{909E8E84-426E-40DD-AFC4-6F175D3DCCD1}">
              <a14:hiddenFill xmlns:a14="http://schemas.microsoft.com/office/drawing/2010/main">
                <a:solidFill>
                  <a:srgbClr val="FFFFFF"/>
                </a:solidFill>
              </a14:hiddenFill>
            </a:ext>
          </a:extLst>
        </p:spPr>
      </p:pic>
      <p:sp>
        <p:nvSpPr>
          <p:cNvPr id="7" name="线形标注 1 6"/>
          <p:cNvSpPr/>
          <p:nvPr/>
        </p:nvSpPr>
        <p:spPr>
          <a:xfrm>
            <a:off x="6358858" y="4259238"/>
            <a:ext cx="1296144" cy="288032"/>
          </a:xfrm>
          <a:prstGeom prst="borderCallout1">
            <a:avLst>
              <a:gd name="adj1" fmla="val 57623"/>
              <a:gd name="adj2" fmla="val 923"/>
              <a:gd name="adj3" fmla="val 112500"/>
              <a:gd name="adj4" fmla="val -383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rPr>
              <a:t>工号</a:t>
            </a:r>
            <a:endParaRPr lang="zh-CN" altLang="en-US" b="1" dirty="0">
              <a:solidFill>
                <a:srgbClr val="C00000"/>
              </a:solidFill>
            </a:endParaRPr>
          </a:p>
        </p:txBody>
      </p:sp>
      <p:sp>
        <p:nvSpPr>
          <p:cNvPr id="11" name="线形标注 1 10"/>
          <p:cNvSpPr/>
          <p:nvPr/>
        </p:nvSpPr>
        <p:spPr>
          <a:xfrm>
            <a:off x="6365876" y="5107310"/>
            <a:ext cx="1296144" cy="288032"/>
          </a:xfrm>
          <a:prstGeom prst="borderCallout1">
            <a:avLst>
              <a:gd name="adj1" fmla="val 57623"/>
              <a:gd name="adj2" fmla="val 923"/>
              <a:gd name="adj3" fmla="val -23556"/>
              <a:gd name="adj4" fmla="val -368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C00000"/>
                </a:solidFill>
              </a:rPr>
              <a:t>姓名首字母</a:t>
            </a:r>
            <a:r>
              <a:rPr lang="en-US" altLang="zh-CN" dirty="0" smtClean="0">
                <a:solidFill>
                  <a:srgbClr val="C00000"/>
                </a:solidFill>
              </a:rPr>
              <a:t>+0000</a:t>
            </a:r>
            <a:endParaRPr lang="zh-CN" altLang="en-US" dirty="0">
              <a:solidFill>
                <a:srgbClr val="C00000"/>
              </a:solidFill>
            </a:endParaRPr>
          </a:p>
        </p:txBody>
      </p:sp>
    </p:spTree>
    <p:extLst>
      <p:ext uri="{BB962C8B-B14F-4D97-AF65-F5344CB8AC3E}">
        <p14:creationId xmlns:p14="http://schemas.microsoft.com/office/powerpoint/2010/main" val="326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联系方式</a:t>
            </a:r>
            <a:endParaRPr lang="zh-CN" altLang="en-US" dirty="0"/>
          </a:p>
        </p:txBody>
      </p:sp>
      <p:sp>
        <p:nvSpPr>
          <p:cNvPr id="3" name="内容占位符 2"/>
          <p:cNvSpPr>
            <a:spLocks noGrp="1"/>
          </p:cNvSpPr>
          <p:nvPr>
            <p:ph idx="1"/>
          </p:nvPr>
        </p:nvSpPr>
        <p:spPr>
          <a:xfrm>
            <a:off x="1835696" y="1844824"/>
            <a:ext cx="6229807" cy="4785395"/>
          </a:xfrm>
        </p:spPr>
        <p:txBody>
          <a:bodyPr/>
          <a:lstStyle/>
          <a:p>
            <a:pPr marL="0" indent="0">
              <a:lnSpc>
                <a:spcPct val="150000"/>
              </a:lnSpc>
              <a:buNone/>
            </a:pPr>
            <a:r>
              <a:rPr lang="zh-CN" altLang="en-US" sz="36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办公电话：</a:t>
            </a:r>
            <a:r>
              <a:rPr lang="en-US" altLang="zh-CN" sz="36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64806656</a:t>
            </a:r>
            <a:endParaRPr lang="en-US" altLang="zh-CN"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marL="0" indent="0">
              <a:lnSpc>
                <a:spcPct val="150000"/>
              </a:lnSpc>
              <a:buNone/>
            </a:pPr>
            <a:r>
              <a:rPr lang="zh-CN" altLang="en-US" sz="36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手机：</a:t>
            </a:r>
            <a:r>
              <a:rPr lang="en-US" altLang="zh-CN" sz="36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15943285355</a:t>
            </a:r>
            <a:endParaRPr lang="en-US" altLang="zh-CN"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marL="0" indent="0">
              <a:lnSpc>
                <a:spcPct val="150000"/>
              </a:lnSpc>
              <a:buNone/>
            </a:pPr>
            <a:r>
              <a:rPr lang="zh-CN" altLang="en-US" sz="36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小号</a:t>
            </a:r>
            <a:r>
              <a:rPr lang="zh-CN" altLang="en-US"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sz="3600" b="1" dirty="0" smtClean="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612216</a:t>
            </a:r>
            <a:endParaRPr lang="en-US" altLang="zh-CN"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marL="0" indent="0">
              <a:lnSpc>
                <a:spcPct val="150000"/>
              </a:lnSpc>
              <a:buNone/>
            </a:pPr>
            <a:r>
              <a:rPr lang="en-US" altLang="zh-CN"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QQ </a:t>
            </a:r>
            <a:r>
              <a:rPr lang="zh-CN" altLang="en-US"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sz="3600" b="1" dirty="0">
                <a:solidFill>
                  <a:srgbClr val="002A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372450552</a:t>
            </a:r>
          </a:p>
          <a:p>
            <a:endParaRPr lang="zh-CN" altLang="en-US" dirty="0"/>
          </a:p>
        </p:txBody>
      </p:sp>
    </p:spTree>
    <p:extLst>
      <p:ext uri="{BB962C8B-B14F-4D97-AF65-F5344CB8AC3E}">
        <p14:creationId xmlns:p14="http://schemas.microsoft.com/office/powerpoint/2010/main" val="44188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案卷、文件的录入</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1" name="Picture 3" descr="C:\Users\Administrator\Desktop\QQ截图201609130829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54641"/>
            <a:ext cx="8568952" cy="5886727"/>
          </a:xfrm>
          <a:prstGeom prst="rect">
            <a:avLst/>
          </a:prstGeom>
          <a:noFill/>
          <a:extLst>
            <a:ext uri="{909E8E84-426E-40DD-AFC4-6F175D3DCCD1}">
              <a14:hiddenFill xmlns:a14="http://schemas.microsoft.com/office/drawing/2010/main">
                <a:solidFill>
                  <a:srgbClr val="FFFFFF"/>
                </a:solidFill>
              </a14:hiddenFill>
            </a:ext>
          </a:extLst>
        </p:spPr>
      </p:pic>
      <p:sp>
        <p:nvSpPr>
          <p:cNvPr id="7" name="十字星 6"/>
          <p:cNvSpPr/>
          <p:nvPr/>
        </p:nvSpPr>
        <p:spPr>
          <a:xfrm>
            <a:off x="2195736" y="4509120"/>
            <a:ext cx="216024" cy="216024"/>
          </a:xfrm>
          <a:prstGeom prst="star4">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十字星 8"/>
          <p:cNvSpPr/>
          <p:nvPr/>
        </p:nvSpPr>
        <p:spPr>
          <a:xfrm>
            <a:off x="2195736" y="5301208"/>
            <a:ext cx="216024" cy="216024"/>
          </a:xfrm>
          <a:prstGeom prst="star4">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十字星 9"/>
          <p:cNvSpPr/>
          <p:nvPr/>
        </p:nvSpPr>
        <p:spPr>
          <a:xfrm>
            <a:off x="2195736" y="5553236"/>
            <a:ext cx="152400" cy="108012"/>
          </a:xfrm>
          <a:prstGeom prst="star4">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203848" y="2132856"/>
            <a:ext cx="576064" cy="36004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49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2" y="2460029"/>
            <a:ext cx="8994624" cy="4281339"/>
          </a:xfrm>
          <a:prstGeom prst="rect">
            <a:avLst/>
          </a:prstGeom>
        </p:spPr>
      </p:pic>
      <p:sp>
        <p:nvSpPr>
          <p:cNvPr id="2" name="标题 1"/>
          <p:cNvSpPr>
            <a:spLocks noGrp="1"/>
          </p:cNvSpPr>
          <p:nvPr>
            <p:ph type="title"/>
          </p:nvPr>
        </p:nvSpPr>
        <p:spPr/>
        <p:txBody>
          <a:bodyPr/>
          <a:lstStyle/>
          <a:p>
            <a:r>
              <a:rPr lang="en-US" altLang="zh-CN" dirty="0" smtClean="0"/>
              <a:t>2. </a:t>
            </a:r>
            <a:r>
              <a:rPr lang="zh-CN" altLang="en-US" dirty="0" smtClean="0"/>
              <a:t>案卷、文件的录入</a:t>
            </a:r>
            <a:endParaRPr lang="zh-CN" altLang="en-US" dirty="0"/>
          </a:p>
        </p:txBody>
      </p:sp>
      <p:sp>
        <p:nvSpPr>
          <p:cNvPr id="3" name="内容占位符 2"/>
          <p:cNvSpPr>
            <a:spLocks noGrp="1"/>
          </p:cNvSpPr>
          <p:nvPr>
            <p:ph idx="1"/>
          </p:nvPr>
        </p:nvSpPr>
        <p:spPr/>
        <p:txBody>
          <a:bodyPr/>
          <a:lstStyle/>
          <a:p>
            <a:r>
              <a:rPr lang="zh-CN" altLang="en-US" dirty="0" smtClean="0"/>
              <a:t>点击</a:t>
            </a:r>
            <a:r>
              <a:rPr lang="zh-CN" altLang="en-US" dirty="0" smtClean="0"/>
              <a:t>相应的档案表，出现“编辑档案信息主页面”。</a:t>
            </a:r>
            <a:endParaRPr lang="zh-CN" altLang="en-US" dirty="0"/>
          </a:p>
        </p:txBody>
      </p:sp>
      <p:sp>
        <p:nvSpPr>
          <p:cNvPr id="4" name="椭圆 3"/>
          <p:cNvSpPr/>
          <p:nvPr/>
        </p:nvSpPr>
        <p:spPr>
          <a:xfrm>
            <a:off x="179512" y="3068960"/>
            <a:ext cx="864096" cy="36004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9537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案卷、文件的录入</a:t>
            </a:r>
            <a:endParaRPr lang="zh-CN" altLang="en-US" dirty="0"/>
          </a:p>
        </p:txBody>
      </p:sp>
      <p:sp>
        <p:nvSpPr>
          <p:cNvPr id="3" name="内容占位符 2"/>
          <p:cNvSpPr>
            <a:spLocks noGrp="1"/>
          </p:cNvSpPr>
          <p:nvPr>
            <p:ph idx="1"/>
          </p:nvPr>
        </p:nvSpPr>
        <p:spPr/>
        <p:txBody>
          <a:bodyPr/>
          <a:lstStyle/>
          <a:p>
            <a:r>
              <a:rPr lang="zh-CN" altLang="en-US" dirty="0" smtClean="0"/>
              <a:t>点击“添加案卷”。</a:t>
            </a:r>
            <a:endParaRPr lang="zh-CN" altLang="en-US" dirty="0"/>
          </a:p>
        </p:txBody>
      </p:sp>
      <p:pic>
        <p:nvPicPr>
          <p:cNvPr id="4098" name="Picture 2" descr="C:\Users\Administrator\Desktop\QQ截图2016091308465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05" y="981662"/>
            <a:ext cx="8054343" cy="58317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95836" y="2215897"/>
            <a:ext cx="1152128" cy="276999"/>
          </a:xfrm>
          <a:prstGeom prst="rect">
            <a:avLst/>
          </a:prstGeom>
          <a:noFill/>
        </p:spPr>
        <p:txBody>
          <a:bodyPr wrap="square" rtlCol="0">
            <a:spAutoFit/>
          </a:bodyPr>
          <a:lstStyle/>
          <a:p>
            <a:r>
              <a:rPr lang="zh-CN" altLang="en-US" sz="1200" b="1" dirty="0" smtClean="0">
                <a:solidFill>
                  <a:srgbClr val="C00000"/>
                </a:solidFill>
              </a:rPr>
              <a:t>部门名称</a:t>
            </a:r>
            <a:endParaRPr lang="zh-CN" altLang="en-US" sz="1200" b="1" dirty="0">
              <a:solidFill>
                <a:srgbClr val="C00000"/>
              </a:solidFill>
            </a:endParaRPr>
          </a:p>
        </p:txBody>
      </p:sp>
      <p:sp>
        <p:nvSpPr>
          <p:cNvPr id="10" name="TextBox 9"/>
          <p:cNvSpPr txBox="1"/>
          <p:nvPr/>
        </p:nvSpPr>
        <p:spPr>
          <a:xfrm>
            <a:off x="1403648" y="2195572"/>
            <a:ext cx="1080120" cy="338554"/>
          </a:xfrm>
          <a:prstGeom prst="rect">
            <a:avLst/>
          </a:prstGeom>
          <a:noFill/>
        </p:spPr>
        <p:txBody>
          <a:bodyPr wrap="square" rtlCol="0">
            <a:spAutoFit/>
          </a:bodyPr>
          <a:lstStyle/>
          <a:p>
            <a:r>
              <a:rPr lang="en-US" altLang="zh-CN" sz="1600" b="1" dirty="0" smtClean="0">
                <a:solidFill>
                  <a:srgbClr val="C00000"/>
                </a:solidFill>
              </a:rPr>
              <a:t>2019</a:t>
            </a:r>
            <a:endParaRPr lang="zh-CN" altLang="en-US" sz="1600" b="1" dirty="0">
              <a:solidFill>
                <a:srgbClr val="C00000"/>
              </a:solidFill>
            </a:endParaRPr>
          </a:p>
        </p:txBody>
      </p:sp>
      <p:sp>
        <p:nvSpPr>
          <p:cNvPr id="11" name="TextBox 10"/>
          <p:cNvSpPr txBox="1"/>
          <p:nvPr/>
        </p:nvSpPr>
        <p:spPr>
          <a:xfrm>
            <a:off x="4716016" y="2771636"/>
            <a:ext cx="360040" cy="369332"/>
          </a:xfrm>
          <a:prstGeom prst="rect">
            <a:avLst/>
          </a:prstGeom>
          <a:noFill/>
        </p:spPr>
        <p:txBody>
          <a:bodyPr wrap="square" rtlCol="0">
            <a:spAutoFit/>
          </a:bodyPr>
          <a:lstStyle/>
          <a:p>
            <a:r>
              <a:rPr lang="en-US" altLang="zh-CN" b="1" dirty="0" smtClean="0">
                <a:solidFill>
                  <a:srgbClr val="C00000"/>
                </a:solidFill>
              </a:rPr>
              <a:t>3</a:t>
            </a:r>
            <a:endParaRPr lang="zh-CN" altLang="en-US" b="1" dirty="0">
              <a:solidFill>
                <a:srgbClr val="C00000"/>
              </a:solidFill>
            </a:endParaRPr>
          </a:p>
        </p:txBody>
      </p:sp>
      <p:sp>
        <p:nvSpPr>
          <p:cNvPr id="12" name="TextBox 11"/>
          <p:cNvSpPr txBox="1"/>
          <p:nvPr/>
        </p:nvSpPr>
        <p:spPr>
          <a:xfrm>
            <a:off x="1403648" y="3049215"/>
            <a:ext cx="1296144" cy="307777"/>
          </a:xfrm>
          <a:prstGeom prst="rect">
            <a:avLst/>
          </a:prstGeom>
          <a:noFill/>
        </p:spPr>
        <p:txBody>
          <a:bodyPr wrap="square" rtlCol="0">
            <a:spAutoFit/>
          </a:bodyPr>
          <a:lstStyle/>
          <a:p>
            <a:r>
              <a:rPr lang="en-US" altLang="zh-CN" sz="1400" b="1" dirty="0" smtClean="0">
                <a:solidFill>
                  <a:srgbClr val="C00000"/>
                </a:solidFill>
              </a:rPr>
              <a:t> 2019-JX1632</a:t>
            </a:r>
            <a:endParaRPr lang="zh-CN" altLang="en-US" sz="1200" b="1" dirty="0">
              <a:solidFill>
                <a:srgbClr val="C00000"/>
              </a:solidFill>
            </a:endParaRPr>
          </a:p>
        </p:txBody>
      </p:sp>
      <p:sp>
        <p:nvSpPr>
          <p:cNvPr id="8" name="TextBox 7"/>
          <p:cNvSpPr txBox="1"/>
          <p:nvPr/>
        </p:nvSpPr>
        <p:spPr>
          <a:xfrm>
            <a:off x="3419872" y="2996952"/>
            <a:ext cx="504056" cy="369332"/>
          </a:xfrm>
          <a:prstGeom prst="rect">
            <a:avLst/>
          </a:prstGeom>
          <a:noFill/>
        </p:spPr>
        <p:txBody>
          <a:bodyPr wrap="square" rtlCol="0">
            <a:spAutoFit/>
          </a:bodyPr>
          <a:lstStyle/>
          <a:p>
            <a:r>
              <a:rPr lang="en-US" altLang="zh-CN" b="1" dirty="0" smtClean="0">
                <a:solidFill>
                  <a:srgbClr val="C00000"/>
                </a:solidFill>
              </a:rPr>
              <a:t>1</a:t>
            </a:r>
            <a:endParaRPr lang="zh-CN" altLang="en-US" b="1" dirty="0">
              <a:solidFill>
                <a:srgbClr val="C00000"/>
              </a:solidFill>
            </a:endParaRPr>
          </a:p>
        </p:txBody>
      </p:sp>
      <p:sp>
        <p:nvSpPr>
          <p:cNvPr id="15" name="TextBox 14"/>
          <p:cNvSpPr txBox="1"/>
          <p:nvPr/>
        </p:nvSpPr>
        <p:spPr>
          <a:xfrm>
            <a:off x="1691680" y="3284984"/>
            <a:ext cx="2448272" cy="276999"/>
          </a:xfrm>
          <a:prstGeom prst="rect">
            <a:avLst/>
          </a:prstGeom>
          <a:noFill/>
        </p:spPr>
        <p:txBody>
          <a:bodyPr wrap="square" rtlCol="0">
            <a:spAutoFit/>
          </a:bodyPr>
          <a:lstStyle/>
          <a:p>
            <a:r>
              <a:rPr lang="zh-CN" altLang="en-US" sz="1200" b="1" dirty="0">
                <a:solidFill>
                  <a:srgbClr val="C00000"/>
                </a:solidFill>
              </a:rPr>
              <a:t>案卷名称</a:t>
            </a:r>
          </a:p>
        </p:txBody>
      </p:sp>
      <p:sp>
        <p:nvSpPr>
          <p:cNvPr id="17" name="TextBox 16"/>
          <p:cNvSpPr txBox="1"/>
          <p:nvPr/>
        </p:nvSpPr>
        <p:spPr>
          <a:xfrm>
            <a:off x="1691680" y="4005064"/>
            <a:ext cx="2448272" cy="276999"/>
          </a:xfrm>
          <a:prstGeom prst="rect">
            <a:avLst/>
          </a:prstGeom>
          <a:noFill/>
        </p:spPr>
        <p:txBody>
          <a:bodyPr wrap="square" rtlCol="0">
            <a:spAutoFit/>
          </a:bodyPr>
          <a:lstStyle/>
          <a:p>
            <a:r>
              <a:rPr lang="zh-CN" altLang="en-US" sz="1200" b="1" dirty="0" smtClean="0">
                <a:solidFill>
                  <a:srgbClr val="C00000"/>
                </a:solidFill>
              </a:rPr>
              <a:t>部门名称或者学生姓名</a:t>
            </a:r>
            <a:endParaRPr lang="zh-CN" altLang="en-US" sz="1200" b="1" dirty="0">
              <a:solidFill>
                <a:srgbClr val="C00000"/>
              </a:solidFill>
            </a:endParaRPr>
          </a:p>
        </p:txBody>
      </p:sp>
      <p:sp>
        <p:nvSpPr>
          <p:cNvPr id="18" name="TextBox 17"/>
          <p:cNvSpPr txBox="1"/>
          <p:nvPr/>
        </p:nvSpPr>
        <p:spPr>
          <a:xfrm>
            <a:off x="3671900" y="4232121"/>
            <a:ext cx="684076" cy="276999"/>
          </a:xfrm>
          <a:prstGeom prst="rect">
            <a:avLst/>
          </a:prstGeom>
          <a:noFill/>
        </p:spPr>
        <p:txBody>
          <a:bodyPr wrap="square" rtlCol="0">
            <a:spAutoFit/>
          </a:bodyPr>
          <a:lstStyle/>
          <a:p>
            <a:r>
              <a:rPr lang="en-US" altLang="zh-CN" sz="1200" b="1" dirty="0" smtClean="0">
                <a:solidFill>
                  <a:srgbClr val="C00000"/>
                </a:solidFill>
              </a:rPr>
              <a:t>86</a:t>
            </a:r>
            <a:endParaRPr lang="zh-CN" altLang="en-US" sz="1200" b="1" dirty="0">
              <a:solidFill>
                <a:srgbClr val="C00000"/>
              </a:solidFill>
            </a:endParaRPr>
          </a:p>
        </p:txBody>
      </p:sp>
      <p:sp>
        <p:nvSpPr>
          <p:cNvPr id="21" name="TextBox 20"/>
          <p:cNvSpPr txBox="1"/>
          <p:nvPr/>
        </p:nvSpPr>
        <p:spPr>
          <a:xfrm>
            <a:off x="1619672" y="4725144"/>
            <a:ext cx="1152128" cy="276999"/>
          </a:xfrm>
          <a:prstGeom prst="rect">
            <a:avLst/>
          </a:prstGeom>
          <a:noFill/>
        </p:spPr>
        <p:txBody>
          <a:bodyPr wrap="square" rtlCol="0">
            <a:spAutoFit/>
          </a:bodyPr>
          <a:lstStyle/>
          <a:p>
            <a:r>
              <a:rPr lang="zh-CN" altLang="en-US" sz="1200" b="1" dirty="0" smtClean="0">
                <a:solidFill>
                  <a:srgbClr val="C00000"/>
                </a:solidFill>
              </a:rPr>
              <a:t>部门名称</a:t>
            </a:r>
            <a:endParaRPr lang="zh-CN" altLang="en-US" sz="1200" b="1" dirty="0">
              <a:solidFill>
                <a:srgbClr val="C00000"/>
              </a:solidFill>
            </a:endParaRPr>
          </a:p>
        </p:txBody>
      </p:sp>
      <p:sp>
        <p:nvSpPr>
          <p:cNvPr id="23" name="TextBox 22"/>
          <p:cNvSpPr txBox="1"/>
          <p:nvPr/>
        </p:nvSpPr>
        <p:spPr>
          <a:xfrm>
            <a:off x="3851920" y="4725144"/>
            <a:ext cx="1152128" cy="276999"/>
          </a:xfrm>
          <a:prstGeom prst="rect">
            <a:avLst/>
          </a:prstGeom>
          <a:noFill/>
        </p:spPr>
        <p:txBody>
          <a:bodyPr wrap="square" rtlCol="0">
            <a:spAutoFit/>
          </a:bodyPr>
          <a:lstStyle/>
          <a:p>
            <a:r>
              <a:rPr lang="zh-CN" altLang="en-US" sz="1200" b="1" dirty="0" smtClean="0">
                <a:solidFill>
                  <a:srgbClr val="C00000"/>
                </a:solidFill>
              </a:rPr>
              <a:t>教学库</a:t>
            </a:r>
            <a:endParaRPr lang="zh-CN" altLang="en-US" sz="1200" b="1" dirty="0">
              <a:solidFill>
                <a:srgbClr val="C00000"/>
              </a:solidFill>
            </a:endParaRPr>
          </a:p>
        </p:txBody>
      </p:sp>
      <p:sp>
        <p:nvSpPr>
          <p:cNvPr id="24" name="云形标注 23"/>
          <p:cNvSpPr/>
          <p:nvPr/>
        </p:nvSpPr>
        <p:spPr>
          <a:xfrm>
            <a:off x="6876256" y="4581128"/>
            <a:ext cx="1512168" cy="55080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C00000"/>
                </a:solidFill>
              </a:rPr>
              <a:t>点击按钮自动生成</a:t>
            </a:r>
            <a:endParaRPr lang="zh-CN" altLang="en-US" sz="1200" b="1" dirty="0">
              <a:solidFill>
                <a:srgbClr val="C00000"/>
              </a:solidFill>
            </a:endParaRPr>
          </a:p>
        </p:txBody>
      </p:sp>
      <p:sp>
        <p:nvSpPr>
          <p:cNvPr id="26" name="TextBox 25"/>
          <p:cNvSpPr txBox="1"/>
          <p:nvPr/>
        </p:nvSpPr>
        <p:spPr>
          <a:xfrm>
            <a:off x="1619672" y="5540856"/>
            <a:ext cx="792088" cy="276999"/>
          </a:xfrm>
          <a:prstGeom prst="rect">
            <a:avLst/>
          </a:prstGeom>
          <a:noFill/>
        </p:spPr>
        <p:txBody>
          <a:bodyPr wrap="square" rtlCol="0">
            <a:spAutoFit/>
          </a:bodyPr>
          <a:lstStyle/>
          <a:p>
            <a:r>
              <a:rPr lang="zh-CN" altLang="en-US" sz="1200" b="1" dirty="0" smtClean="0">
                <a:solidFill>
                  <a:srgbClr val="002060"/>
                </a:solidFill>
              </a:rPr>
              <a:t>李俊蓉</a:t>
            </a:r>
            <a:endParaRPr lang="zh-CN" altLang="en-US" sz="1200" b="1" dirty="0">
              <a:solidFill>
                <a:srgbClr val="002060"/>
              </a:solidFill>
            </a:endParaRPr>
          </a:p>
        </p:txBody>
      </p:sp>
      <p:sp>
        <p:nvSpPr>
          <p:cNvPr id="28" name="TextBox 27"/>
          <p:cNvSpPr txBox="1"/>
          <p:nvPr/>
        </p:nvSpPr>
        <p:spPr>
          <a:xfrm>
            <a:off x="3113838" y="5564893"/>
            <a:ext cx="954106" cy="276999"/>
          </a:xfrm>
          <a:prstGeom prst="rect">
            <a:avLst/>
          </a:prstGeom>
          <a:noFill/>
        </p:spPr>
        <p:txBody>
          <a:bodyPr wrap="square" rtlCol="0">
            <a:spAutoFit/>
          </a:bodyPr>
          <a:lstStyle/>
          <a:p>
            <a:r>
              <a:rPr lang="en-US" altLang="zh-CN" sz="1200" b="1" dirty="0" smtClean="0">
                <a:solidFill>
                  <a:srgbClr val="C00000"/>
                </a:solidFill>
              </a:rPr>
              <a:t>20191120</a:t>
            </a:r>
            <a:endParaRPr lang="zh-CN" altLang="en-US" sz="1200" b="1" dirty="0">
              <a:solidFill>
                <a:srgbClr val="C00000"/>
              </a:solidFill>
            </a:endParaRPr>
          </a:p>
        </p:txBody>
      </p:sp>
      <p:sp>
        <p:nvSpPr>
          <p:cNvPr id="29" name="TextBox 28"/>
          <p:cNvSpPr txBox="1"/>
          <p:nvPr/>
        </p:nvSpPr>
        <p:spPr>
          <a:xfrm>
            <a:off x="4572000" y="5589240"/>
            <a:ext cx="1080120" cy="276999"/>
          </a:xfrm>
          <a:prstGeom prst="rect">
            <a:avLst/>
          </a:prstGeom>
          <a:noFill/>
        </p:spPr>
        <p:txBody>
          <a:bodyPr wrap="square" rtlCol="0">
            <a:spAutoFit/>
          </a:bodyPr>
          <a:lstStyle/>
          <a:p>
            <a:r>
              <a:rPr lang="zh-CN" altLang="en-US" sz="1200" b="1" dirty="0" smtClean="0">
                <a:solidFill>
                  <a:srgbClr val="002060"/>
                </a:solidFill>
              </a:rPr>
              <a:t>兼职档案员</a:t>
            </a:r>
            <a:endParaRPr lang="zh-CN" altLang="en-US" sz="1200" b="1" dirty="0">
              <a:solidFill>
                <a:srgbClr val="002060"/>
              </a:solidFill>
            </a:endParaRPr>
          </a:p>
        </p:txBody>
      </p:sp>
      <p:sp>
        <p:nvSpPr>
          <p:cNvPr id="25" name="爆炸形 1 24"/>
          <p:cNvSpPr/>
          <p:nvPr/>
        </p:nvSpPr>
        <p:spPr>
          <a:xfrm>
            <a:off x="755576" y="6165304"/>
            <a:ext cx="720080" cy="504056"/>
          </a:xfrm>
          <a:prstGeom prst="irregularSeal1">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1619672" y="5805264"/>
            <a:ext cx="1080120" cy="276999"/>
          </a:xfrm>
          <a:prstGeom prst="rect">
            <a:avLst/>
          </a:prstGeom>
          <a:noFill/>
        </p:spPr>
        <p:txBody>
          <a:bodyPr wrap="square" rtlCol="0">
            <a:spAutoFit/>
          </a:bodyPr>
          <a:lstStyle/>
          <a:p>
            <a:r>
              <a:rPr lang="zh-CN" altLang="en-US" sz="1200" b="1" dirty="0" smtClean="0">
                <a:solidFill>
                  <a:srgbClr val="002060"/>
                </a:solidFill>
              </a:rPr>
              <a:t>兼职档案员</a:t>
            </a:r>
            <a:endParaRPr lang="zh-CN" altLang="en-US" sz="1200" b="1" dirty="0">
              <a:solidFill>
                <a:srgbClr val="002060"/>
              </a:solidFill>
            </a:endParaRPr>
          </a:p>
        </p:txBody>
      </p:sp>
      <p:sp>
        <p:nvSpPr>
          <p:cNvPr id="13" name="椭圆 12"/>
          <p:cNvSpPr/>
          <p:nvPr/>
        </p:nvSpPr>
        <p:spPr>
          <a:xfrm>
            <a:off x="1619672" y="4509120"/>
            <a:ext cx="3528392" cy="216024"/>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572000" y="3049215"/>
            <a:ext cx="648072" cy="307777"/>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81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8" grpId="0"/>
      <p:bldP spid="15" grpId="0"/>
      <p:bldP spid="17" grpId="0"/>
      <p:bldP spid="18" grpId="0"/>
      <p:bldP spid="21" grpId="0"/>
      <p:bldP spid="23" grpId="0"/>
      <p:bldP spid="24" grpId="0" animBg="1"/>
      <p:bldP spid="26" grpId="0"/>
      <p:bldP spid="28" grpId="0"/>
      <p:bldP spid="29" grpId="0"/>
      <p:bldP spid="25" grpId="0" animBg="1"/>
      <p:bldP spid="27" grpId="0"/>
      <p:bldP spid="1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p:txBody>
          <a:bodyPr/>
          <a:lstStyle/>
          <a:p>
            <a:r>
              <a:rPr lang="en-US" altLang="zh-CN" dirty="0" smtClean="0"/>
              <a:t>2. </a:t>
            </a:r>
            <a:r>
              <a:rPr lang="zh-CN" altLang="en-US" dirty="0" smtClean="0"/>
              <a:t>案卷、文件的录入</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添加成功后，弹出窗口：</a:t>
            </a:r>
            <a:r>
              <a:rPr lang="en-US" altLang="zh-CN" dirty="0" smtClean="0"/>
              <a:t/>
            </a:r>
            <a:br>
              <a:rPr lang="en-US" altLang="zh-CN" dirty="0" smtClean="0"/>
            </a:br>
            <a:endParaRPr lang="en-US" altLang="zh-CN" dirty="0" smtClean="0"/>
          </a:p>
          <a:p>
            <a:endParaRPr lang="en-US" altLang="zh-CN" dirty="0"/>
          </a:p>
          <a:p>
            <a:endParaRPr lang="en-US" altLang="zh-CN" dirty="0" smtClean="0"/>
          </a:p>
          <a:p>
            <a:endParaRPr lang="en-US" altLang="zh-CN" dirty="0"/>
          </a:p>
          <a:p>
            <a:endParaRPr lang="en-US" altLang="zh-CN" b="1" dirty="0" smtClean="0"/>
          </a:p>
          <a:p>
            <a:r>
              <a:rPr lang="zh-CN" altLang="en-US" dirty="0" smtClean="0"/>
              <a:t>只有第一次点添加案卷时内容是空白的，之后再添加的案卷会以最后录入的案卷信息为模板，“案卷</a:t>
            </a:r>
            <a:r>
              <a:rPr lang="en-US" altLang="zh-CN" dirty="0" smtClean="0"/>
              <a:t>/</a:t>
            </a:r>
            <a:r>
              <a:rPr lang="zh-CN" altLang="en-US" dirty="0"/>
              <a:t>盒号</a:t>
            </a:r>
            <a:r>
              <a:rPr lang="zh-CN" altLang="en-US" dirty="0" smtClean="0"/>
              <a:t>”递增加</a:t>
            </a:r>
            <a:r>
              <a:rPr lang="en-US" altLang="zh-CN" dirty="0" smtClean="0"/>
              <a:t>1</a:t>
            </a:r>
            <a:r>
              <a:rPr lang="zh-CN" altLang="en-US" dirty="0" smtClean="0"/>
              <a:t>。</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1772816"/>
            <a:ext cx="3024336" cy="1592580"/>
          </a:xfrm>
          <a:prstGeom prst="rect">
            <a:avLst/>
          </a:prstGeom>
        </p:spPr>
      </p:pic>
    </p:spTree>
    <p:extLst>
      <p:ext uri="{BB962C8B-B14F-4D97-AF65-F5344CB8AC3E}">
        <p14:creationId xmlns:p14="http://schemas.microsoft.com/office/powerpoint/2010/main" val="3717510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 </a:t>
            </a:r>
            <a:r>
              <a:rPr lang="zh-CN" altLang="en-US" dirty="0" smtClean="0"/>
              <a:t>案卷</a:t>
            </a:r>
            <a:r>
              <a:rPr lang="zh-CN" altLang="en-US" dirty="0"/>
              <a:t>、文件的录入</a:t>
            </a:r>
          </a:p>
        </p:txBody>
      </p:sp>
      <p:pic>
        <p:nvPicPr>
          <p:cNvPr id="7" name="内容占位符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268760"/>
            <a:ext cx="8204577" cy="3672408"/>
          </a:xfrm>
        </p:spPr>
      </p:pic>
      <p:sp>
        <p:nvSpPr>
          <p:cNvPr id="8" name="椭圆 7"/>
          <p:cNvSpPr/>
          <p:nvPr/>
        </p:nvSpPr>
        <p:spPr>
          <a:xfrm>
            <a:off x="1547664" y="3284984"/>
            <a:ext cx="1008112" cy="36004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12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案卷、文件的录入</a:t>
            </a:r>
            <a:endParaRPr lang="zh-CN" altLang="en-US" dirty="0"/>
          </a:p>
        </p:txBody>
      </p:sp>
      <p:sp>
        <p:nvSpPr>
          <p:cNvPr id="3" name="内容占位符 2"/>
          <p:cNvSpPr>
            <a:spLocks noGrp="1"/>
          </p:cNvSpPr>
          <p:nvPr>
            <p:ph idx="1"/>
          </p:nvPr>
        </p:nvSpPr>
        <p:spPr>
          <a:xfrm>
            <a:off x="500063" y="775246"/>
            <a:ext cx="8229600" cy="4525962"/>
          </a:xfrm>
        </p:spPr>
        <p:txBody>
          <a:bodyPr/>
          <a:lstStyle/>
          <a:p>
            <a:r>
              <a:rPr lang="zh-CN" altLang="en-US" dirty="0" smtClean="0"/>
              <a:t>添加文件过程与添加案卷同理。</a:t>
            </a:r>
            <a:endParaRPr lang="zh-CN" altLang="en-US"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385392"/>
            <a:ext cx="7221150" cy="5472608"/>
          </a:xfrm>
          <a:prstGeom prst="rect">
            <a:avLst/>
          </a:prstGeom>
        </p:spPr>
      </p:pic>
      <p:sp>
        <p:nvSpPr>
          <p:cNvPr id="7" name="爆炸形 1 6"/>
          <p:cNvSpPr/>
          <p:nvPr/>
        </p:nvSpPr>
        <p:spPr>
          <a:xfrm>
            <a:off x="3923928" y="3212976"/>
            <a:ext cx="1008112" cy="432048"/>
          </a:xfrm>
          <a:prstGeom prst="irregularSeal1">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爆炸形 1 8"/>
          <p:cNvSpPr/>
          <p:nvPr/>
        </p:nvSpPr>
        <p:spPr>
          <a:xfrm>
            <a:off x="1835696" y="4509120"/>
            <a:ext cx="1584176" cy="504056"/>
          </a:xfrm>
          <a:prstGeom prst="irregularSeal1">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1744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 </a:t>
            </a:r>
            <a:r>
              <a:rPr lang="zh-CN" altLang="en-US" dirty="0" smtClean="0"/>
              <a:t>案卷</a:t>
            </a:r>
            <a:r>
              <a:rPr lang="zh-CN" altLang="en-US" dirty="0"/>
              <a:t>、文件的录入</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08720"/>
            <a:ext cx="8075240" cy="5949280"/>
          </a:xfrm>
          <a:prstGeom prst="rect">
            <a:avLst/>
          </a:prstGeom>
        </p:spPr>
      </p:pic>
    </p:spTree>
    <p:extLst>
      <p:ext uri="{BB962C8B-B14F-4D97-AF65-F5344CB8AC3E}">
        <p14:creationId xmlns:p14="http://schemas.microsoft.com/office/powerpoint/2010/main" val="2337033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a:t>
            </a:r>
            <a:r>
              <a:rPr lang="zh-CN" altLang="en-US" dirty="0"/>
              <a:t>案卷、文件的录入</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12776"/>
            <a:ext cx="8517608" cy="5040560"/>
          </a:xfrm>
        </p:spPr>
      </p:pic>
    </p:spTree>
    <p:extLst>
      <p:ext uri="{BB962C8B-B14F-4D97-AF65-F5344CB8AC3E}">
        <p14:creationId xmlns:p14="http://schemas.microsoft.com/office/powerpoint/2010/main" val="2040365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568952" cy="5544616"/>
          </a:xfrm>
        </p:spPr>
      </p:pic>
      <p:sp>
        <p:nvSpPr>
          <p:cNvPr id="5" name="标题 1"/>
          <p:cNvSpPr>
            <a:spLocks noGrp="1"/>
          </p:cNvSpPr>
          <p:nvPr>
            <p:ph type="title"/>
          </p:nvPr>
        </p:nvSpPr>
        <p:spPr>
          <a:xfrm>
            <a:off x="457200" y="274638"/>
            <a:ext cx="6923112" cy="490066"/>
          </a:xfrm>
        </p:spPr>
        <p:txBody>
          <a:bodyPr/>
          <a:lstStyle/>
          <a:p>
            <a:r>
              <a:rPr lang="en-US" altLang="zh-CN" dirty="0" smtClean="0"/>
              <a:t>3</a:t>
            </a:r>
            <a:r>
              <a:rPr lang="en-US" altLang="zh-CN" dirty="0"/>
              <a:t>.</a:t>
            </a:r>
            <a:r>
              <a:rPr lang="zh-CN" altLang="en-US" dirty="0" smtClean="0"/>
              <a:t>研究生论文的录入</a:t>
            </a:r>
            <a:endParaRPr lang="zh-CN" altLang="en-US" dirty="0"/>
          </a:p>
        </p:txBody>
      </p:sp>
    </p:spTree>
    <p:extLst>
      <p:ext uri="{BB962C8B-B14F-4D97-AF65-F5344CB8AC3E}">
        <p14:creationId xmlns:p14="http://schemas.microsoft.com/office/powerpoint/2010/main" val="3924163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研究生</a:t>
            </a:r>
            <a:r>
              <a:rPr lang="zh-CN" altLang="en-US" dirty="0"/>
              <a:t>论文的录入</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700808"/>
            <a:ext cx="9036495" cy="3352205"/>
          </a:xfrm>
        </p:spPr>
      </p:pic>
    </p:spTree>
    <p:extLst>
      <p:ext uri="{BB962C8B-B14F-4D97-AF65-F5344CB8AC3E}">
        <p14:creationId xmlns:p14="http://schemas.microsoft.com/office/powerpoint/2010/main" val="22523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half" idx="1"/>
          </p:nvPr>
        </p:nvSpPr>
        <p:spPr>
          <a:xfrm>
            <a:off x="822960" y="1097280"/>
            <a:ext cx="7421448" cy="2907784"/>
          </a:xfrm>
        </p:spPr>
        <p:txBody>
          <a:bodyPr>
            <a:normAutofit/>
          </a:bodyPr>
          <a:lstStyle/>
          <a:p>
            <a:endParaRPr lang="en-US" altLang="zh-CN" sz="4000" b="0" dirty="0" smtClean="0">
              <a:latin typeface="华文行楷" panose="02010800040101010101" pitchFamily="2" charset="-122"/>
              <a:ea typeface="华文行楷" panose="02010800040101010101" pitchFamily="2" charset="-122"/>
              <a:hlinkClick r:id="rId2" action="ppaction://hlinkfile"/>
            </a:endParaRPr>
          </a:p>
          <a:p>
            <a:pPr marL="0" indent="0">
              <a:buNone/>
            </a:pPr>
            <a:r>
              <a:rPr lang="zh-CN" altLang="en-US" sz="4000" b="0" dirty="0" smtClean="0">
                <a:latin typeface="华文行楷" panose="02010800040101010101" pitchFamily="2" charset="-122"/>
                <a:ea typeface="华文行楷" panose="02010800040101010101" pitchFamily="2" charset="-122"/>
              </a:rPr>
              <a:t>一、档案归档流程</a:t>
            </a:r>
            <a:endParaRPr lang="en-US" altLang="zh-CN" sz="4000" b="0" dirty="0" smtClean="0">
              <a:latin typeface="华文行楷" panose="02010800040101010101" pitchFamily="2" charset="-122"/>
              <a:ea typeface="华文行楷" panose="02010800040101010101" pitchFamily="2" charset="-122"/>
            </a:endParaRPr>
          </a:p>
          <a:p>
            <a:pPr marL="0" indent="0">
              <a:buNone/>
            </a:pPr>
            <a:r>
              <a:rPr lang="zh-CN" altLang="en-US" sz="4000" dirty="0" smtClean="0">
                <a:latin typeface="华文行楷" panose="02010800040101010101" pitchFamily="2" charset="-122"/>
                <a:ea typeface="华文行楷" panose="02010800040101010101" pitchFamily="2" charset="-122"/>
              </a:rPr>
              <a:t>二、档案管理系统录入</a:t>
            </a:r>
            <a:endParaRPr lang="en-US" altLang="zh-CN" sz="4000" b="0" dirty="0" smtClean="0">
              <a:latin typeface="华文行楷" panose="02010800040101010101" pitchFamily="2" charset="-122"/>
              <a:ea typeface="华文行楷" panose="02010800040101010101" pitchFamily="2" charset="-122"/>
            </a:endParaRPr>
          </a:p>
          <a:p>
            <a:pPr marL="0" indent="0">
              <a:buNone/>
            </a:pPr>
            <a:r>
              <a:rPr lang="zh-CN" altLang="en-US" sz="4000" b="0" dirty="0" smtClean="0">
                <a:latin typeface="华文行楷" panose="02010800040101010101" pitchFamily="2" charset="-122"/>
                <a:ea typeface="华文行楷" panose="02010800040101010101" pitchFamily="2" charset="-122"/>
              </a:rPr>
              <a:t>三、归档要求及注意事项</a:t>
            </a:r>
            <a:endParaRPr lang="en-US" altLang="zh-CN" sz="4000" b="0" dirty="0" smtClean="0">
              <a:latin typeface="华文行楷" panose="02010800040101010101" pitchFamily="2" charset="-122"/>
              <a:ea typeface="华文行楷" panose="02010800040101010101" pitchFamily="2" charset="-122"/>
            </a:endParaRPr>
          </a:p>
        </p:txBody>
      </p:sp>
      <p:sp>
        <p:nvSpPr>
          <p:cNvPr id="4" name="标题 1"/>
          <p:cNvSpPr>
            <a:spLocks noGrp="1"/>
          </p:cNvSpPr>
          <p:nvPr>
            <p:ph type="title"/>
          </p:nvPr>
        </p:nvSpPr>
        <p:spPr>
          <a:xfrm>
            <a:off x="457200" y="274638"/>
            <a:ext cx="6923112" cy="490066"/>
          </a:xfrm>
        </p:spPr>
        <p:txBody>
          <a:bodyPr/>
          <a:lstStyle/>
          <a:p>
            <a:r>
              <a:rPr lang="zh-CN" altLang="en-US" dirty="0"/>
              <a:t>主要内容</a:t>
            </a:r>
          </a:p>
        </p:txBody>
      </p:sp>
    </p:spTree>
    <p:extLst>
      <p:ext uri="{BB962C8B-B14F-4D97-AF65-F5344CB8AC3E}">
        <p14:creationId xmlns:p14="http://schemas.microsoft.com/office/powerpoint/2010/main" val="2321868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研究生论文的录入</a:t>
            </a:r>
            <a:endParaRPr lang="zh-CN" altLang="en-US" dirty="0"/>
          </a:p>
        </p:txBody>
      </p:sp>
      <p:pic>
        <p:nvPicPr>
          <p:cNvPr id="1026" name="Picture 2" descr="QQ截图20171010100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239645"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345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全文、图片上传</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238" y="1341438"/>
            <a:ext cx="6811523" cy="4784725"/>
          </a:xfrm>
        </p:spPr>
      </p:pic>
      <p:sp>
        <p:nvSpPr>
          <p:cNvPr id="5" name="椭圆 4"/>
          <p:cNvSpPr/>
          <p:nvPr/>
        </p:nvSpPr>
        <p:spPr>
          <a:xfrm>
            <a:off x="6228184" y="4293096"/>
            <a:ext cx="360040" cy="36004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37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全文</a:t>
            </a:r>
            <a:r>
              <a:rPr lang="zh-CN" altLang="en-US" dirty="0" smtClean="0"/>
              <a:t>、图片</a:t>
            </a:r>
            <a:r>
              <a:rPr lang="zh-CN" altLang="en-US" dirty="0"/>
              <a:t>上传</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08720"/>
            <a:ext cx="7128792" cy="5760640"/>
          </a:xfrm>
        </p:spPr>
      </p:pic>
      <p:sp>
        <p:nvSpPr>
          <p:cNvPr id="5" name="椭圆 4"/>
          <p:cNvSpPr/>
          <p:nvPr/>
        </p:nvSpPr>
        <p:spPr>
          <a:xfrm>
            <a:off x="3347864" y="5229200"/>
            <a:ext cx="792088" cy="36004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763688" y="5661248"/>
            <a:ext cx="288032" cy="216024"/>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915816" y="5847783"/>
            <a:ext cx="279648" cy="20764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71600" y="6055423"/>
            <a:ext cx="1008112" cy="36004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79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全文</a:t>
            </a:r>
            <a:r>
              <a:rPr lang="zh-CN" altLang="en-US" dirty="0" smtClean="0"/>
              <a:t>、图片</a:t>
            </a:r>
            <a:r>
              <a:rPr lang="zh-CN" altLang="en-US" dirty="0"/>
              <a:t>上传</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80728"/>
            <a:ext cx="6984776" cy="5877272"/>
          </a:xfrm>
        </p:spPr>
      </p:pic>
    </p:spTree>
    <p:extLst>
      <p:ext uri="{BB962C8B-B14F-4D97-AF65-F5344CB8AC3E}">
        <p14:creationId xmlns:p14="http://schemas.microsoft.com/office/powerpoint/2010/main" val="322921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全文</a:t>
            </a:r>
            <a:r>
              <a:rPr lang="zh-CN" altLang="en-US" dirty="0" smtClean="0"/>
              <a:t>、图片</a:t>
            </a:r>
            <a:r>
              <a:rPr lang="zh-CN" altLang="en-US" dirty="0"/>
              <a:t>上传</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158" y="1341438"/>
            <a:ext cx="6481684" cy="4784725"/>
          </a:xfrm>
        </p:spPr>
      </p:pic>
    </p:spTree>
    <p:extLst>
      <p:ext uri="{BB962C8B-B14F-4D97-AF65-F5344CB8AC3E}">
        <p14:creationId xmlns:p14="http://schemas.microsoft.com/office/powerpoint/2010/main" val="2619871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全文</a:t>
            </a:r>
            <a:r>
              <a:rPr lang="zh-CN" altLang="en-US" dirty="0" smtClean="0"/>
              <a:t>、图片</a:t>
            </a:r>
            <a:r>
              <a:rPr lang="zh-CN" altLang="en-US" dirty="0"/>
              <a:t>上传</a:t>
            </a:r>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837" y="1671638"/>
            <a:ext cx="6410325" cy="4124325"/>
          </a:xfrm>
        </p:spPr>
      </p:pic>
      <p:sp>
        <p:nvSpPr>
          <p:cNvPr id="7" name="椭圆 6"/>
          <p:cNvSpPr/>
          <p:nvPr/>
        </p:nvSpPr>
        <p:spPr>
          <a:xfrm>
            <a:off x="6228184" y="4365104"/>
            <a:ext cx="288032" cy="504056"/>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43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全文、图片上传</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975" y="2162175"/>
            <a:ext cx="6496050" cy="3143250"/>
          </a:xfrm>
        </p:spPr>
      </p:pic>
      <p:sp>
        <p:nvSpPr>
          <p:cNvPr id="5" name="椭圆 4"/>
          <p:cNvSpPr/>
          <p:nvPr/>
        </p:nvSpPr>
        <p:spPr>
          <a:xfrm>
            <a:off x="1763688" y="4005064"/>
            <a:ext cx="792088" cy="36004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796136" y="4206332"/>
            <a:ext cx="792088" cy="36004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74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全文、图片上传</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50422"/>
            <a:ext cx="7499176" cy="4942874"/>
          </a:xfrm>
        </p:spPr>
      </p:pic>
    </p:spTree>
    <p:extLst>
      <p:ext uri="{BB962C8B-B14F-4D97-AF65-F5344CB8AC3E}">
        <p14:creationId xmlns:p14="http://schemas.microsoft.com/office/powerpoint/2010/main" val="1181113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全文、照片上传</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937" y="1666875"/>
            <a:ext cx="6334125" cy="4133850"/>
          </a:xfrm>
        </p:spPr>
      </p:pic>
    </p:spTree>
    <p:extLst>
      <p:ext uri="{BB962C8B-B14F-4D97-AF65-F5344CB8AC3E}">
        <p14:creationId xmlns:p14="http://schemas.microsoft.com/office/powerpoint/2010/main" val="1175695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目录、案卷封皮、备考表打印</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打印三种目录（普通</a:t>
            </a:r>
            <a:r>
              <a:rPr lang="en-US" altLang="zh-CN" dirty="0" smtClean="0"/>
              <a:t>A4</a:t>
            </a:r>
            <a:r>
              <a:rPr lang="zh-CN" altLang="en-US" dirty="0"/>
              <a:t>纸</a:t>
            </a:r>
            <a:r>
              <a:rPr lang="zh-CN" altLang="en-US" dirty="0" smtClean="0"/>
              <a:t>）</a:t>
            </a:r>
            <a:r>
              <a:rPr lang="zh-CN" altLang="en-US" dirty="0" smtClean="0">
                <a:sym typeface="Wingdings" panose="05000000000000000000" pitchFamily="2" charset="2"/>
              </a:rPr>
              <a:t>：</a:t>
            </a:r>
            <a:endParaRPr lang="en-US" altLang="zh-CN" dirty="0" smtClean="0">
              <a:sym typeface="Wingdings" panose="05000000000000000000" pitchFamily="2" charset="2"/>
            </a:endParaRPr>
          </a:p>
          <a:p>
            <a:pPr marL="0" indent="0">
              <a:buNone/>
            </a:pP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）案卷移交目录；</a:t>
            </a:r>
            <a:endParaRPr lang="en-US" altLang="zh-CN" dirty="0" smtClean="0">
              <a:sym typeface="Wingdings" panose="05000000000000000000" pitchFamily="2" charset="2"/>
            </a:endParaRPr>
          </a:p>
          <a:p>
            <a:pPr marL="0" indent="0">
              <a:buNone/>
            </a:pPr>
            <a:r>
              <a:rPr lang="zh-CN" altLang="en-US" dirty="0" smtClean="0">
                <a:sym typeface="Wingdings" panose="05000000000000000000" pitchFamily="2" charset="2"/>
              </a:rPr>
              <a:t>（</a:t>
            </a:r>
            <a:r>
              <a:rPr lang="en-US" altLang="zh-CN" dirty="0" smtClean="0">
                <a:sym typeface="Wingdings" panose="05000000000000000000" pitchFamily="2" charset="2"/>
              </a:rPr>
              <a:t>2</a:t>
            </a:r>
            <a:r>
              <a:rPr lang="zh-CN" altLang="en-US" dirty="0" smtClean="0">
                <a:sym typeface="Wingdings" panose="05000000000000000000" pitchFamily="2" charset="2"/>
              </a:rPr>
              <a:t>）案卷目录；</a:t>
            </a:r>
            <a:endParaRPr lang="en-US" altLang="zh-CN" dirty="0" smtClean="0">
              <a:sym typeface="Wingdings" panose="05000000000000000000" pitchFamily="2" charset="2"/>
            </a:endParaRPr>
          </a:p>
          <a:p>
            <a:pPr marL="0" indent="0">
              <a:buNone/>
            </a:pPr>
            <a:r>
              <a:rPr lang="zh-CN" altLang="en-US" dirty="0" smtClean="0">
                <a:sym typeface="Wingdings" panose="05000000000000000000" pitchFamily="2" charset="2"/>
              </a:rPr>
              <a:t>（</a:t>
            </a:r>
            <a:r>
              <a:rPr lang="en-US" altLang="zh-CN" dirty="0" smtClean="0">
                <a:sym typeface="Wingdings" panose="05000000000000000000" pitchFamily="2" charset="2"/>
              </a:rPr>
              <a:t>3</a:t>
            </a:r>
            <a:r>
              <a:rPr lang="zh-CN" altLang="en-US" dirty="0" smtClean="0">
                <a:sym typeface="Wingdings" panose="05000000000000000000" pitchFamily="2" charset="2"/>
              </a:rPr>
              <a:t>）卷内目录。</a:t>
            </a:r>
            <a:endParaRPr lang="en-US" altLang="zh-CN" dirty="0" smtClean="0">
              <a:sym typeface="Wingdings" panose="05000000000000000000" pitchFamily="2" charset="2"/>
            </a:endParaRPr>
          </a:p>
          <a:p>
            <a:pPr marL="0" indent="0">
              <a:buNone/>
            </a:pPr>
            <a:r>
              <a:rPr lang="zh-CN" altLang="en-US" dirty="0" smtClean="0">
                <a:sym typeface="Wingdings" panose="05000000000000000000" pitchFamily="2" charset="2"/>
              </a:rPr>
              <a:t>每种目录打印两份。</a:t>
            </a:r>
            <a:endParaRPr lang="en-US" altLang="zh-CN" dirty="0">
              <a:sym typeface="Wingdings" panose="05000000000000000000" pitchFamily="2" charset="2"/>
            </a:endParaRPr>
          </a:p>
          <a:p>
            <a:pPr marL="0" indent="0">
              <a:buNone/>
            </a:pPr>
            <a:r>
              <a:rPr lang="zh-CN" altLang="en-US" dirty="0" smtClean="0">
                <a:sym typeface="Wingdings" panose="05000000000000000000" pitchFamily="2" charset="2"/>
              </a:rPr>
              <a:t>打印两种封皮（</a:t>
            </a:r>
            <a:r>
              <a:rPr lang="zh-CN" altLang="en-US" dirty="0">
                <a:sym typeface="Wingdings" panose="05000000000000000000" pitchFamily="2" charset="2"/>
              </a:rPr>
              <a:t>牛皮纸</a:t>
            </a:r>
            <a:r>
              <a:rPr lang="zh-CN" altLang="en-US" dirty="0" smtClean="0">
                <a:sym typeface="Wingdings" panose="05000000000000000000" pitchFamily="2" charset="2"/>
              </a:rPr>
              <a:t>）：</a:t>
            </a:r>
            <a:endParaRPr lang="en-US" altLang="zh-CN" dirty="0" smtClean="0">
              <a:sym typeface="Wingdings" panose="05000000000000000000" pitchFamily="2" charset="2"/>
            </a:endParaRPr>
          </a:p>
          <a:p>
            <a:pPr marL="0" indent="0">
              <a:buNone/>
            </a:pP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）案卷封皮</a:t>
            </a:r>
            <a:r>
              <a:rPr lang="en-US" altLang="zh-CN" dirty="0" smtClean="0">
                <a:sym typeface="Wingdings" panose="05000000000000000000" pitchFamily="2" charset="2"/>
              </a:rPr>
              <a:t>Ⅰ</a:t>
            </a:r>
            <a:r>
              <a:rPr lang="zh-CN" altLang="en-US" dirty="0" smtClean="0">
                <a:sym typeface="Wingdings" panose="05000000000000000000" pitchFamily="2" charset="2"/>
              </a:rPr>
              <a:t>；</a:t>
            </a:r>
            <a:endParaRPr lang="en-US" altLang="zh-CN" dirty="0" smtClean="0">
              <a:sym typeface="Wingdings" panose="05000000000000000000" pitchFamily="2" charset="2"/>
            </a:endParaRPr>
          </a:p>
          <a:p>
            <a:pPr marL="0" indent="0">
              <a:buNone/>
            </a:pPr>
            <a:r>
              <a:rPr lang="zh-CN" altLang="en-US" dirty="0" smtClean="0">
                <a:sym typeface="Wingdings" panose="05000000000000000000" pitchFamily="2" charset="2"/>
              </a:rPr>
              <a:t>（</a:t>
            </a:r>
            <a:r>
              <a:rPr lang="en-US" altLang="zh-CN" dirty="0" smtClean="0">
                <a:sym typeface="Wingdings" panose="05000000000000000000" pitchFamily="2" charset="2"/>
              </a:rPr>
              <a:t>2</a:t>
            </a:r>
            <a:r>
              <a:rPr lang="zh-CN" altLang="en-US" dirty="0" smtClean="0">
                <a:sym typeface="Wingdings" panose="05000000000000000000" pitchFamily="2" charset="2"/>
              </a:rPr>
              <a:t>）备考表。</a:t>
            </a:r>
            <a:endParaRPr lang="en-US" altLang="zh-CN" dirty="0" smtClean="0">
              <a:sym typeface="Wingdings" panose="05000000000000000000" pitchFamily="2" charset="2"/>
            </a:endParaRPr>
          </a:p>
          <a:p>
            <a:endParaRPr lang="en-US" altLang="zh-CN" dirty="0" smtClean="0">
              <a:sym typeface="Wingdings" panose="05000000000000000000" pitchFamily="2" charset="2"/>
            </a:endParaRPr>
          </a:p>
          <a:p>
            <a:pPr marL="0" indent="0">
              <a:buNone/>
            </a:pPr>
            <a:endParaRPr lang="zh-CN" altLang="en-US" dirty="0"/>
          </a:p>
        </p:txBody>
      </p:sp>
    </p:spTree>
    <p:extLst>
      <p:ext uri="{BB962C8B-B14F-4D97-AF65-F5344CB8AC3E}">
        <p14:creationId xmlns:p14="http://schemas.microsoft.com/office/powerpoint/2010/main" val="3335568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一、档案归档流程</a:t>
            </a:r>
            <a:endParaRPr lang="zh-CN" altLang="en-US" dirty="0"/>
          </a:p>
        </p:txBody>
      </p:sp>
      <p:sp>
        <p:nvSpPr>
          <p:cNvPr id="5" name="内容占位符 2"/>
          <p:cNvSpPr>
            <a:spLocks noGrp="1"/>
          </p:cNvSpPr>
          <p:nvPr>
            <p:ph sz="half" idx="1"/>
          </p:nvPr>
        </p:nvSpPr>
        <p:spPr>
          <a:xfrm>
            <a:off x="751008" y="1412776"/>
            <a:ext cx="3960440" cy="4902344"/>
          </a:xfrm>
        </p:spPr>
        <p:txBody>
          <a:bodyPr>
            <a:noAutofit/>
          </a:bodyPr>
          <a:lstStyle/>
          <a:p>
            <a:pPr marL="0" indent="0">
              <a:buNone/>
            </a:pPr>
            <a:r>
              <a:rPr lang="en-US" altLang="zh-CN" sz="2400" dirty="0" smtClean="0"/>
              <a:t>1</a:t>
            </a:r>
            <a:r>
              <a:rPr lang="zh-CN" altLang="en-US" sz="2400" dirty="0" smtClean="0"/>
              <a:t>、收集、分类整理；</a:t>
            </a:r>
            <a:endParaRPr lang="en-US" altLang="zh-CN" sz="2400" dirty="0" smtClean="0"/>
          </a:p>
          <a:p>
            <a:endParaRPr lang="en-US" altLang="zh-CN" sz="2400" dirty="0" smtClean="0"/>
          </a:p>
          <a:p>
            <a:pPr marL="0" indent="0">
              <a:buNone/>
            </a:pPr>
            <a:r>
              <a:rPr lang="en-US" altLang="zh-CN" sz="2400" dirty="0" smtClean="0"/>
              <a:t>3</a:t>
            </a:r>
            <a:r>
              <a:rPr lang="zh-CN" altLang="en-US" sz="2400" dirty="0" smtClean="0"/>
              <a:t>、排列卷内文件材料；</a:t>
            </a:r>
            <a:endParaRPr lang="en-US" altLang="zh-CN" sz="2400" dirty="0" smtClean="0"/>
          </a:p>
          <a:p>
            <a:endParaRPr lang="en-US" altLang="zh-CN" sz="2400" dirty="0" smtClean="0"/>
          </a:p>
          <a:p>
            <a:pPr marL="0" indent="0">
              <a:buNone/>
            </a:pPr>
            <a:r>
              <a:rPr lang="en-US" altLang="zh-CN" sz="2400" dirty="0" smtClean="0"/>
              <a:t>5</a:t>
            </a:r>
            <a:r>
              <a:rPr lang="zh-CN" altLang="en-US" sz="2400" dirty="0" smtClean="0"/>
              <a:t>、编写页号；</a:t>
            </a:r>
            <a:endParaRPr lang="en-US" altLang="zh-CN" sz="2400" dirty="0" smtClean="0"/>
          </a:p>
          <a:p>
            <a:endParaRPr lang="zh-CN" altLang="en-US" sz="2400" dirty="0" smtClean="0"/>
          </a:p>
          <a:p>
            <a:pPr marL="0" indent="0">
              <a:buNone/>
            </a:pPr>
            <a:r>
              <a:rPr lang="en-US" altLang="zh-CN" sz="2400" dirty="0" smtClean="0"/>
              <a:t>7</a:t>
            </a:r>
            <a:r>
              <a:rPr lang="zh-CN" altLang="en-US" sz="2400" dirty="0" smtClean="0"/>
              <a:t>、打印；</a:t>
            </a:r>
            <a:endParaRPr lang="en-US" altLang="zh-CN" sz="2400" dirty="0" smtClean="0"/>
          </a:p>
          <a:p>
            <a:endParaRPr lang="en-US" altLang="zh-CN" sz="2400" dirty="0"/>
          </a:p>
          <a:p>
            <a:pPr marL="0" indent="0">
              <a:buNone/>
            </a:pPr>
            <a:r>
              <a:rPr lang="en-US" altLang="zh-CN" sz="2400" dirty="0" smtClean="0"/>
              <a:t>9</a:t>
            </a:r>
            <a:r>
              <a:rPr lang="zh-CN" altLang="en-US" sz="2400" dirty="0" smtClean="0"/>
              <a:t>、装订；</a:t>
            </a:r>
            <a:endParaRPr lang="en-US" altLang="zh-CN" sz="2400" dirty="0" smtClean="0"/>
          </a:p>
        </p:txBody>
      </p:sp>
      <p:sp>
        <p:nvSpPr>
          <p:cNvPr id="4" name="内容占位符 3"/>
          <p:cNvSpPr>
            <a:spLocks noGrp="1"/>
          </p:cNvSpPr>
          <p:nvPr>
            <p:ph sz="half" idx="2"/>
          </p:nvPr>
        </p:nvSpPr>
        <p:spPr>
          <a:xfrm>
            <a:off x="4725988" y="1412776"/>
            <a:ext cx="3962400" cy="4876800"/>
          </a:xfrm>
        </p:spPr>
        <p:txBody>
          <a:bodyPr/>
          <a:lstStyle/>
          <a:p>
            <a:pPr marL="0" indent="0">
              <a:buNone/>
            </a:pPr>
            <a:r>
              <a:rPr lang="en-US" altLang="zh-CN" sz="2400" dirty="0"/>
              <a:t>2</a:t>
            </a:r>
            <a:r>
              <a:rPr lang="zh-CN" altLang="en-US" sz="2400" dirty="0"/>
              <a:t>、立卷组合；</a:t>
            </a:r>
            <a:endParaRPr lang="en-US" altLang="zh-CN" sz="2400" dirty="0"/>
          </a:p>
          <a:p>
            <a:endParaRPr lang="en-US" altLang="zh-CN" sz="2400" dirty="0"/>
          </a:p>
          <a:p>
            <a:pPr marL="0" indent="0">
              <a:buNone/>
            </a:pPr>
            <a:r>
              <a:rPr lang="en-US" altLang="zh-CN" sz="2400" dirty="0"/>
              <a:t>4</a:t>
            </a:r>
            <a:r>
              <a:rPr lang="zh-CN" altLang="en-US" sz="2400" dirty="0"/>
              <a:t>、修整文件材料；</a:t>
            </a:r>
            <a:endParaRPr lang="en-US" altLang="zh-CN" sz="2400" dirty="0"/>
          </a:p>
          <a:p>
            <a:endParaRPr lang="en-US" altLang="zh-CN" sz="2400" dirty="0"/>
          </a:p>
          <a:p>
            <a:pPr marL="0" indent="0">
              <a:buNone/>
            </a:pPr>
            <a:r>
              <a:rPr lang="en-US" altLang="zh-CN" sz="2400" dirty="0"/>
              <a:t>6</a:t>
            </a:r>
            <a:r>
              <a:rPr lang="zh-CN" altLang="en-US" sz="2400" dirty="0"/>
              <a:t>、著录；</a:t>
            </a:r>
            <a:endParaRPr lang="en-US" altLang="zh-CN" sz="2400" dirty="0"/>
          </a:p>
          <a:p>
            <a:endParaRPr lang="en-US" altLang="zh-CN" sz="2400" dirty="0"/>
          </a:p>
          <a:p>
            <a:pPr marL="0" indent="0">
              <a:buNone/>
            </a:pPr>
            <a:r>
              <a:rPr lang="en-US" altLang="zh-CN" sz="2400" dirty="0"/>
              <a:t>8</a:t>
            </a:r>
            <a:r>
              <a:rPr lang="zh-CN" altLang="en-US" sz="2400" dirty="0"/>
              <a:t>、填写备考表；</a:t>
            </a:r>
            <a:endParaRPr lang="en-US" altLang="zh-CN" sz="2400" dirty="0"/>
          </a:p>
          <a:p>
            <a:endParaRPr lang="en-US" altLang="zh-CN" sz="2400" dirty="0"/>
          </a:p>
          <a:p>
            <a:pPr marL="0" indent="0">
              <a:buNone/>
            </a:pPr>
            <a:r>
              <a:rPr lang="en-US" altLang="zh-CN" sz="2400" dirty="0"/>
              <a:t>10</a:t>
            </a:r>
            <a:r>
              <a:rPr lang="zh-CN" altLang="en-US" sz="2400" dirty="0"/>
              <a:t>、移交归档和</a:t>
            </a:r>
            <a:r>
              <a:rPr lang="zh-CN" altLang="en-US" sz="2400" dirty="0" smtClean="0"/>
              <a:t>验收。</a:t>
            </a:r>
            <a:endParaRPr lang="zh-CN" altLang="en-US" sz="2400" dirty="0"/>
          </a:p>
          <a:p>
            <a:endParaRPr lang="zh-CN" altLang="en-US" sz="2400" dirty="0"/>
          </a:p>
        </p:txBody>
      </p:sp>
    </p:spTree>
    <p:extLst>
      <p:ext uri="{BB962C8B-B14F-4D97-AF65-F5344CB8AC3E}">
        <p14:creationId xmlns:p14="http://schemas.microsoft.com/office/powerpoint/2010/main" val="175508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dirty="0" smtClean="0">
                <a:latin typeface="+mn-ea"/>
                <a:ea typeface="+mn-ea"/>
              </a:rPr>
              <a:t>三、归档</a:t>
            </a:r>
            <a:r>
              <a:rPr lang="zh-CN" altLang="en-US" sz="3600" dirty="0">
                <a:latin typeface="+mn-ea"/>
                <a:ea typeface="+mn-ea"/>
              </a:rPr>
              <a:t>要求及注意事项</a:t>
            </a:r>
          </a:p>
        </p:txBody>
      </p:sp>
      <p:sp>
        <p:nvSpPr>
          <p:cNvPr id="3" name="内容占位符 2"/>
          <p:cNvSpPr>
            <a:spLocks noGrp="1"/>
          </p:cNvSpPr>
          <p:nvPr>
            <p:ph idx="1"/>
          </p:nvPr>
        </p:nvSpPr>
        <p:spPr>
          <a:xfrm>
            <a:off x="251520" y="1124744"/>
            <a:ext cx="8352928" cy="4752528"/>
          </a:xfrm>
        </p:spPr>
        <p:txBody>
          <a:bodyPr>
            <a:noAutofit/>
          </a:bodyPr>
          <a:lstStyle/>
          <a:p>
            <a:pPr marL="0" indent="0">
              <a:spcBef>
                <a:spcPts val="1400"/>
              </a:spcBef>
              <a:buNone/>
            </a:pPr>
            <a:r>
              <a:rPr lang="en-US" altLang="zh-CN" sz="2400" b="1" dirty="0" smtClean="0">
                <a:latin typeface="华文楷体" panose="02010600040101010101" pitchFamily="2" charset="-122"/>
                <a:ea typeface="华文楷体" panose="02010600040101010101" pitchFamily="2" charset="-122"/>
              </a:rPr>
              <a:t>1</a:t>
            </a:r>
            <a:r>
              <a:rPr lang="zh-CN"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各部门兼职档案员按照</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档案归档流程</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要求完成归档工作。</a:t>
            </a:r>
            <a:endParaRPr lang="en-US" altLang="zh-CN" sz="2400" b="1" dirty="0" smtClean="0">
              <a:latin typeface="华文楷体" panose="02010600040101010101" pitchFamily="2" charset="-122"/>
              <a:ea typeface="华文楷体" panose="02010600040101010101" pitchFamily="2" charset="-122"/>
            </a:endParaRPr>
          </a:p>
          <a:p>
            <a:pPr marL="0" indent="0">
              <a:spcBef>
                <a:spcPts val="1400"/>
              </a:spcBef>
              <a:buNone/>
            </a:pPr>
            <a:r>
              <a:rPr lang="en-US" altLang="zh-CN" sz="2400" b="1" dirty="0" smtClean="0">
                <a:latin typeface="华文楷体" panose="02010600040101010101" pitchFamily="2" charset="-122"/>
                <a:ea typeface="华文楷体" panose="02010600040101010101" pitchFamily="2" charset="-122"/>
              </a:rPr>
              <a:t>2</a:t>
            </a:r>
            <a:r>
              <a:rPr lang="zh-CN" altLang="en-US"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各</a:t>
            </a:r>
            <a:r>
              <a:rPr lang="zh-CN" altLang="zh-CN" sz="2400" b="1" dirty="0">
                <a:latin typeface="华文楷体" panose="02010600040101010101" pitchFamily="2" charset="-122"/>
                <a:ea typeface="华文楷体" panose="02010600040101010101" pitchFamily="2" charset="-122"/>
              </a:rPr>
              <a:t>部门要充分重视此项工作，保证归档材料的</a:t>
            </a:r>
            <a:r>
              <a:rPr lang="zh-CN" altLang="zh-CN" sz="2400" b="1" dirty="0">
                <a:solidFill>
                  <a:srgbClr val="C00000"/>
                </a:solidFill>
                <a:latin typeface="华文楷体" panose="02010600040101010101" pitchFamily="2" charset="-122"/>
                <a:ea typeface="华文楷体" panose="02010600040101010101" pitchFamily="2" charset="-122"/>
              </a:rPr>
              <a:t>齐全、完整</a:t>
            </a:r>
            <a:r>
              <a:rPr lang="zh-CN" altLang="zh-CN" sz="2400" b="1" dirty="0">
                <a:latin typeface="华文楷体" panose="02010600040101010101" pitchFamily="2" charset="-122"/>
                <a:ea typeface="华文楷体" panose="02010600040101010101" pitchFamily="2" charset="-122"/>
              </a:rPr>
              <a:t>。凡属应归档的文件材料要做到</a:t>
            </a:r>
            <a:r>
              <a:rPr lang="zh-CN" altLang="zh-CN" sz="2400" b="1" dirty="0">
                <a:solidFill>
                  <a:srgbClr val="C00000"/>
                </a:solidFill>
                <a:latin typeface="华文楷体" panose="02010600040101010101" pitchFamily="2" charset="-122"/>
                <a:ea typeface="华文楷体" panose="02010600040101010101" pitchFamily="2" charset="-122"/>
              </a:rPr>
              <a:t>审查手续完备</a:t>
            </a:r>
            <a:r>
              <a:rPr lang="zh-CN" altLang="zh-CN" sz="2400" b="1" dirty="0">
                <a:latin typeface="华文楷体" panose="02010600040101010101" pitchFamily="2" charset="-122"/>
                <a:ea typeface="华文楷体" panose="02010600040101010101" pitchFamily="2" charset="-122"/>
              </a:rPr>
              <a:t>，格式统一，纸张规范（</a:t>
            </a:r>
            <a:r>
              <a:rPr lang="en-US" altLang="zh-CN" sz="2400" b="1" dirty="0">
                <a:latin typeface="华文楷体" panose="02010600040101010101" pitchFamily="2" charset="-122"/>
                <a:ea typeface="华文楷体" panose="02010600040101010101" pitchFamily="2" charset="-122"/>
              </a:rPr>
              <a:t>A4</a:t>
            </a:r>
            <a:r>
              <a:rPr lang="zh-CN" altLang="zh-CN" sz="2400" b="1" dirty="0">
                <a:latin typeface="华文楷体" panose="02010600040101010101" pitchFamily="2" charset="-122"/>
                <a:ea typeface="华文楷体" panose="02010600040101010101" pitchFamily="2" charset="-122"/>
              </a:rPr>
              <a:t>），干净整洁，字迹工整，图样清晰，禁用铅笔、圆珠笔、彩色笔书写，所有字迹不得超过装订线。</a:t>
            </a:r>
            <a:r>
              <a:rPr lang="zh-CN" altLang="zh-CN" sz="2400" b="1" dirty="0">
                <a:solidFill>
                  <a:srgbClr val="C00000"/>
                </a:solidFill>
                <a:latin typeface="华文楷体" panose="02010600040101010101" pitchFamily="2" charset="-122"/>
                <a:ea typeface="华文楷体" panose="02010600040101010101" pitchFamily="2" charset="-122"/>
              </a:rPr>
              <a:t>若采用计算机管理的，必须连同电子文件一同立卷归档</a:t>
            </a:r>
            <a:r>
              <a:rPr lang="zh-CN" altLang="zh-CN" sz="2400" b="1" dirty="0" smtClean="0">
                <a:solidFill>
                  <a:srgbClr val="C00000"/>
                </a:solidFill>
                <a:latin typeface="华文楷体" panose="02010600040101010101" pitchFamily="2" charset="-122"/>
                <a:ea typeface="华文楷体" panose="02010600040101010101" pitchFamily="2" charset="-122"/>
              </a:rPr>
              <a:t>。</a:t>
            </a:r>
            <a:endParaRPr lang="en-US" altLang="zh-CN" sz="2400" b="1" dirty="0" smtClean="0">
              <a:solidFill>
                <a:srgbClr val="C00000"/>
              </a:solidFill>
              <a:latin typeface="华文楷体" panose="02010600040101010101" pitchFamily="2" charset="-122"/>
              <a:ea typeface="华文楷体" panose="02010600040101010101" pitchFamily="2" charset="-122"/>
            </a:endParaRPr>
          </a:p>
          <a:p>
            <a:pPr marL="0" indent="0">
              <a:spcBef>
                <a:spcPts val="1400"/>
              </a:spcBef>
              <a:buNone/>
            </a:pPr>
            <a:r>
              <a:rPr lang="en-US" altLang="zh-CN" sz="2400" b="1" dirty="0" smtClean="0">
                <a:latin typeface="华文楷体" panose="02010600040101010101" pitchFamily="2" charset="-122"/>
                <a:ea typeface="华文楷体" panose="02010600040101010101" pitchFamily="2" charset="-122"/>
              </a:rPr>
              <a:t>3</a:t>
            </a:r>
            <a:r>
              <a:rPr lang="zh-CN" altLang="zh-CN"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保证时间，截止</a:t>
            </a:r>
            <a:r>
              <a:rPr lang="zh-CN" altLang="en-US" sz="2400" b="1" dirty="0" smtClean="0">
                <a:latin typeface="华文楷体" panose="02010600040101010101" pitchFamily="2" charset="-122"/>
                <a:ea typeface="华文楷体" panose="02010600040101010101" pitchFamily="2" charset="-122"/>
              </a:rPr>
              <a:t>时间</a:t>
            </a:r>
            <a:r>
              <a:rPr lang="en-US" altLang="zh-CN" sz="2400" b="1" dirty="0" smtClean="0">
                <a:latin typeface="华文楷体" panose="02010600040101010101" pitchFamily="2" charset="-122"/>
                <a:ea typeface="华文楷体" panose="02010600040101010101" pitchFamily="2" charset="-122"/>
              </a:rPr>
              <a:t>11</a:t>
            </a:r>
            <a:r>
              <a:rPr lang="zh-CN" altLang="en-US" sz="2400" b="1" dirty="0" smtClean="0">
                <a:latin typeface="华文楷体" panose="02010600040101010101" pitchFamily="2" charset="-122"/>
                <a:ea typeface="华文楷体" panose="02010600040101010101" pitchFamily="2" charset="-122"/>
              </a:rPr>
              <a:t>月</a:t>
            </a:r>
            <a:r>
              <a:rPr lang="en-US" altLang="zh-CN" sz="2400" b="1" dirty="0">
                <a:latin typeface="华文楷体" panose="02010600040101010101" pitchFamily="2" charset="-122"/>
                <a:ea typeface="华文楷体" panose="02010600040101010101" pitchFamily="2" charset="-122"/>
              </a:rPr>
              <a:t>20</a:t>
            </a:r>
            <a:r>
              <a:rPr lang="zh-CN" altLang="en-US" sz="2400" b="1" dirty="0">
                <a:latin typeface="华文楷体" panose="02010600040101010101" pitchFamily="2" charset="-122"/>
                <a:ea typeface="华文楷体" panose="02010600040101010101" pitchFamily="2" charset="-122"/>
              </a:rPr>
              <a:t>日</a:t>
            </a:r>
            <a:r>
              <a:rPr lang="zh-CN" altLang="en-US" sz="2400" b="1" dirty="0" smtClean="0">
                <a:latin typeface="华文楷体" panose="02010600040101010101" pitchFamily="2" charset="-122"/>
                <a:ea typeface="华文楷体" panose="02010600040101010101" pitchFamily="2" charset="-122"/>
              </a:rPr>
              <a:t>。</a:t>
            </a:r>
            <a:endParaRPr lang="zh-CN" altLang="zh-CN" sz="2400" b="1" dirty="0">
              <a:latin typeface="华文楷体" panose="02010600040101010101" pitchFamily="2" charset="-122"/>
              <a:ea typeface="华文楷体" panose="02010600040101010101" pitchFamily="2" charset="-122"/>
            </a:endParaRPr>
          </a:p>
          <a:p>
            <a:pPr marL="0" indent="0">
              <a:spcBef>
                <a:spcPts val="1400"/>
              </a:spcBef>
              <a:buNone/>
            </a:pPr>
            <a:r>
              <a:rPr lang="en-US" altLang="zh-CN" sz="2400" b="1" dirty="0" smtClean="0">
                <a:latin typeface="华文楷体" panose="02010600040101010101" pitchFamily="2" charset="-122"/>
                <a:ea typeface="华文楷体" panose="02010600040101010101" pitchFamily="2" charset="-122"/>
              </a:rPr>
              <a:t>4</a:t>
            </a:r>
            <a:r>
              <a:rPr lang="zh-CN"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筹备</a:t>
            </a:r>
            <a:r>
              <a:rPr lang="zh-CN" altLang="en-US" sz="2400" b="1" dirty="0">
                <a:latin typeface="华文楷体" panose="02010600040101010101" pitchFamily="2" charset="-122"/>
                <a:ea typeface="华文楷体" panose="02010600040101010101" pitchFamily="2" charset="-122"/>
              </a:rPr>
              <a:t>校庆的相关</a:t>
            </a:r>
            <a:r>
              <a:rPr lang="zh-CN" altLang="en-US" sz="2400" b="1" dirty="0" smtClean="0">
                <a:latin typeface="华文楷体" panose="02010600040101010101" pitchFamily="2" charset="-122"/>
                <a:ea typeface="华文楷体" panose="02010600040101010101" pitchFamily="2" charset="-122"/>
              </a:rPr>
              <a:t>材料，</a:t>
            </a:r>
            <a:r>
              <a:rPr lang="en-US" altLang="zh-CN" sz="2400" b="1" dirty="0" smtClean="0">
                <a:latin typeface="华文楷体" panose="02010600040101010101" pitchFamily="2" charset="-122"/>
                <a:ea typeface="华文楷体" panose="02010600040101010101" pitchFamily="2" charset="-122"/>
              </a:rPr>
              <a:t>2018</a:t>
            </a:r>
            <a:r>
              <a:rPr lang="zh-CN" altLang="en-US" sz="2400" b="1" dirty="0" smtClean="0">
                <a:latin typeface="华文楷体" panose="02010600040101010101" pitchFamily="2" charset="-122"/>
                <a:ea typeface="华文楷体" panose="02010600040101010101" pitchFamily="2" charset="-122"/>
              </a:rPr>
              <a:t>年工作总结及</a:t>
            </a:r>
            <a:r>
              <a:rPr lang="en-US" altLang="zh-CN" sz="2400" b="1" dirty="0" smtClean="0">
                <a:latin typeface="华文楷体" panose="02010600040101010101" pitchFamily="2" charset="-122"/>
                <a:ea typeface="华文楷体" panose="02010600040101010101" pitchFamily="2" charset="-122"/>
              </a:rPr>
              <a:t>2019</a:t>
            </a:r>
            <a:r>
              <a:rPr lang="zh-CN" altLang="en-US" sz="2400" b="1" dirty="0" smtClean="0">
                <a:latin typeface="华文楷体" panose="02010600040101010101" pitchFamily="2" charset="-122"/>
                <a:ea typeface="华文楷体" panose="02010600040101010101" pitchFamily="2" charset="-122"/>
              </a:rPr>
              <a:t>年工作计划需要归档。</a:t>
            </a:r>
            <a:r>
              <a:rPr lang="zh-CN" altLang="zh-CN" sz="2400" b="1" dirty="0" smtClean="0">
                <a:latin typeface="华文楷体" panose="02010600040101010101" pitchFamily="2" charset="-122"/>
                <a:ea typeface="华文楷体" panose="02010600040101010101" pitchFamily="2" charset="-122"/>
              </a:rPr>
              <a:t>以前</a:t>
            </a:r>
            <a:r>
              <a:rPr lang="zh-CN" altLang="zh-CN" sz="2400" b="1" dirty="0">
                <a:latin typeface="华文楷体" panose="02010600040101010101" pitchFamily="2" charset="-122"/>
                <a:ea typeface="华文楷体" panose="02010600040101010101" pitchFamily="2" charset="-122"/>
              </a:rPr>
              <a:t>的文件材料归档不全的部门应积极补齐相应档案材料</a:t>
            </a:r>
            <a:r>
              <a:rPr lang="zh-CN" altLang="zh-CN"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marL="0" indent="0">
              <a:spcBef>
                <a:spcPts val="1400"/>
              </a:spcBef>
              <a:buNone/>
            </a:pPr>
            <a:r>
              <a:rPr lang="en-US" altLang="zh-CN" sz="2400" b="1" dirty="0" smtClean="0">
                <a:latin typeface="华文楷体" panose="02010600040101010101" pitchFamily="2" charset="-122"/>
                <a:ea typeface="华文楷体" panose="02010600040101010101" pitchFamily="2" charset="-122"/>
              </a:rPr>
              <a:t>5</a:t>
            </a:r>
            <a:r>
              <a:rPr lang="zh-CN" altLang="zh-CN" sz="2400" b="1" dirty="0" smtClean="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各部门兼职档案员在将案卷移交档案馆之前需填写好部门领导反馈意见一览表。</a:t>
            </a:r>
            <a:endParaRPr lang="zh-CN" altLang="en-US"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77147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908857813"/>
              </p:ext>
            </p:extLst>
          </p:nvPr>
        </p:nvGraphicFramePr>
        <p:xfrm>
          <a:off x="1115616" y="116631"/>
          <a:ext cx="7272808" cy="6647932"/>
        </p:xfrm>
        <a:graphic>
          <a:graphicData uri="http://schemas.openxmlformats.org/drawingml/2006/table">
            <a:tbl>
              <a:tblPr/>
              <a:tblGrid>
                <a:gridCol w="1148924">
                  <a:extLst>
                    <a:ext uri="{9D8B030D-6E8A-4147-A177-3AD203B41FA5}">
                      <a16:colId xmlns:a16="http://schemas.microsoft.com/office/drawing/2014/main" val="20000"/>
                    </a:ext>
                  </a:extLst>
                </a:gridCol>
                <a:gridCol w="2454016">
                  <a:extLst>
                    <a:ext uri="{9D8B030D-6E8A-4147-A177-3AD203B41FA5}">
                      <a16:colId xmlns:a16="http://schemas.microsoft.com/office/drawing/2014/main" val="20001"/>
                    </a:ext>
                  </a:extLst>
                </a:gridCol>
                <a:gridCol w="1115461">
                  <a:extLst>
                    <a:ext uri="{9D8B030D-6E8A-4147-A177-3AD203B41FA5}">
                      <a16:colId xmlns:a16="http://schemas.microsoft.com/office/drawing/2014/main" val="20002"/>
                    </a:ext>
                  </a:extLst>
                </a:gridCol>
                <a:gridCol w="2554407">
                  <a:extLst>
                    <a:ext uri="{9D8B030D-6E8A-4147-A177-3AD203B41FA5}">
                      <a16:colId xmlns:a16="http://schemas.microsoft.com/office/drawing/2014/main" val="20003"/>
                    </a:ext>
                  </a:extLst>
                </a:gridCol>
              </a:tblGrid>
              <a:tr h="779056">
                <a:tc gridSpan="4">
                  <a:txBody>
                    <a:bodyPr/>
                    <a:lstStyle/>
                    <a:p>
                      <a:pPr algn="ctr" fontAlgn="ctr"/>
                      <a:r>
                        <a:rPr lang="zh-CN" altLang="en-US" sz="2800" b="0" i="0" u="none" strike="noStrike" dirty="0">
                          <a:solidFill>
                            <a:srgbClr val="006600"/>
                          </a:solidFill>
                          <a:effectLst/>
                          <a:latin typeface="华文行楷"/>
                        </a:rPr>
                        <a:t>教学类档案归档业务指导</a:t>
                      </a:r>
                      <a:r>
                        <a:rPr lang="zh-CN" altLang="en-US" sz="2800" b="0" i="0" u="none" strike="noStrike" dirty="0" smtClean="0">
                          <a:solidFill>
                            <a:srgbClr val="006600"/>
                          </a:solidFill>
                          <a:effectLst/>
                          <a:latin typeface="华文行楷"/>
                        </a:rPr>
                        <a:t>时间表</a:t>
                      </a:r>
                      <a:endParaRPr lang="en-US" altLang="zh-CN" sz="2800" b="0" i="0" u="none" strike="noStrike" dirty="0" smtClean="0">
                        <a:solidFill>
                          <a:srgbClr val="006600"/>
                        </a:solidFill>
                        <a:effectLst/>
                        <a:latin typeface="华文行楷"/>
                      </a:endParaRPr>
                    </a:p>
                    <a:p>
                      <a:pPr algn="ctr" fontAlgn="ctr"/>
                      <a:endParaRPr lang="zh-CN" altLang="en-US" sz="800" b="0" i="0" u="none" strike="noStrike" dirty="0">
                        <a:solidFill>
                          <a:srgbClr val="006600"/>
                        </a:solidFill>
                        <a:effectLst/>
                        <a:latin typeface="华文行楷"/>
                      </a:endParaRPr>
                    </a:p>
                  </a:txBody>
                  <a:tcPr marL="4111" marR="4111" marT="411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89073">
                <a:tc>
                  <a:txBody>
                    <a:bodyPr/>
                    <a:lstStyle/>
                    <a:p>
                      <a:pPr algn="ctr" fontAlgn="ctr"/>
                      <a:r>
                        <a:rPr lang="zh-CN" altLang="en-US" sz="2400" b="0" i="0" u="none" strike="noStrike" smtClean="0">
                          <a:solidFill>
                            <a:srgbClr val="000000"/>
                          </a:solidFill>
                          <a:effectLst/>
                          <a:latin typeface="华文行楷" panose="02010800040101010101" pitchFamily="2" charset="-122"/>
                          <a:ea typeface="华文行楷" panose="02010800040101010101" pitchFamily="2" charset="-122"/>
                        </a:rPr>
                        <a:t>时间</a:t>
                      </a:r>
                      <a:endParaRPr lang="zh-CN" altLang="en-US" sz="2400" b="0" i="0" u="none" strike="noStrike">
                        <a:solidFill>
                          <a:srgbClr val="000000"/>
                        </a:solidFill>
                        <a:effectLst/>
                        <a:latin typeface="华文行楷" panose="02010800040101010101" pitchFamily="2" charset="-122"/>
                        <a:ea typeface="华文行楷" panose="02010800040101010101" pitchFamily="2" charset="-122"/>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400" b="0" i="0" u="none" strike="noStrike" dirty="0" smtClean="0">
                          <a:solidFill>
                            <a:srgbClr val="000000"/>
                          </a:solidFill>
                          <a:effectLst/>
                          <a:latin typeface="华文行楷" panose="02010800040101010101" pitchFamily="2" charset="-122"/>
                          <a:ea typeface="华文行楷" panose="02010800040101010101" pitchFamily="2" charset="-122"/>
                        </a:rPr>
                        <a:t>单位名称</a:t>
                      </a:r>
                      <a:endParaRPr lang="zh-CN" altLang="en-US" sz="2400" b="0" i="0" u="none" strike="noStrike" dirty="0">
                        <a:solidFill>
                          <a:srgbClr val="000000"/>
                        </a:solidFill>
                        <a:effectLst/>
                        <a:latin typeface="华文行楷" panose="02010800040101010101" pitchFamily="2" charset="-122"/>
                        <a:ea typeface="华文行楷" panose="02010800040101010101" pitchFamily="2" charset="-122"/>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400" b="0" i="0" u="none" strike="noStrike">
                          <a:solidFill>
                            <a:srgbClr val="000000"/>
                          </a:solidFill>
                          <a:effectLst/>
                          <a:latin typeface="华文行楷" panose="02010800040101010101" pitchFamily="2" charset="-122"/>
                          <a:ea typeface="华文行楷" panose="02010800040101010101" pitchFamily="2" charset="-122"/>
                        </a:rPr>
                        <a:t>时间</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400" b="0" i="0" u="none" strike="noStrike" dirty="0" smtClean="0">
                          <a:solidFill>
                            <a:srgbClr val="000000"/>
                          </a:solidFill>
                          <a:effectLst/>
                          <a:latin typeface="华文行楷" panose="02010800040101010101" pitchFamily="2" charset="-122"/>
                          <a:ea typeface="华文行楷" panose="02010800040101010101" pitchFamily="2" charset="-122"/>
                        </a:rPr>
                        <a:t>单位名称</a:t>
                      </a:r>
                      <a:endParaRPr lang="zh-CN" altLang="en-US" sz="2400" b="0" i="0" u="none" strike="noStrike" dirty="0">
                        <a:solidFill>
                          <a:srgbClr val="000000"/>
                        </a:solidFill>
                        <a:effectLst/>
                        <a:latin typeface="华文行楷" panose="02010800040101010101" pitchFamily="2" charset="-122"/>
                        <a:ea typeface="华文行楷" panose="02010800040101010101" pitchFamily="2" charset="-122"/>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9073">
                <a:tc>
                  <a:txBody>
                    <a:bodyPr/>
                    <a:lstStyle/>
                    <a:p>
                      <a:pPr algn="ctr" fontAlgn="ctr"/>
                      <a:r>
                        <a:rPr lang="en-US" altLang="zh-CN" sz="1600" b="1" i="0" u="none" strike="noStrike" dirty="0" smtClean="0">
                          <a:solidFill>
                            <a:srgbClr val="000000"/>
                          </a:solidFill>
                          <a:effectLst/>
                          <a:latin typeface="华文楷体"/>
                        </a:rPr>
                        <a:t>9</a:t>
                      </a:r>
                      <a:r>
                        <a:rPr lang="zh-CN" altLang="en-US" sz="1600" b="1" i="0" u="none" strike="noStrike" dirty="0" smtClean="0">
                          <a:solidFill>
                            <a:srgbClr val="000000"/>
                          </a:solidFill>
                          <a:effectLst/>
                          <a:latin typeface="华文楷体"/>
                        </a:rPr>
                        <a:t>月</a:t>
                      </a:r>
                      <a:r>
                        <a:rPr lang="en-US" altLang="zh-CN" sz="1600" b="1" i="0" u="none" strike="noStrike" dirty="0" smtClean="0">
                          <a:solidFill>
                            <a:srgbClr val="000000"/>
                          </a:solidFill>
                          <a:effectLst/>
                          <a:latin typeface="华文楷体"/>
                        </a:rPr>
                        <a:t>23</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effectLst/>
                          <a:latin typeface="华文楷体"/>
                        </a:rPr>
                        <a:t>学生工作部</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a:solidFill>
                            <a:srgbClr val="000000"/>
                          </a:solidFill>
                          <a:effectLst/>
                          <a:latin typeface="华文楷体"/>
                        </a:rPr>
                        <a:t>27</a:t>
                      </a:r>
                      <a:r>
                        <a:rPr lang="zh-CN" altLang="en-US" sz="1600" b="1" i="0" u="none" strike="noStrike" dirty="0">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经济管理学院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9073">
                <a:tc>
                  <a:txBody>
                    <a:bodyPr/>
                    <a:lstStyle/>
                    <a:p>
                      <a:pPr algn="ctr" fontAlgn="ctr"/>
                      <a:r>
                        <a:rPr lang="en-US" altLang="zh-CN" sz="1600" b="1" i="0" u="none" strike="noStrike" dirty="0" smtClean="0">
                          <a:solidFill>
                            <a:srgbClr val="000000"/>
                          </a:solidFill>
                          <a:effectLst/>
                          <a:latin typeface="华文楷体"/>
                        </a:rPr>
                        <a:t>9</a:t>
                      </a:r>
                      <a:r>
                        <a:rPr lang="zh-CN" altLang="en-US" sz="1600" b="1" i="0" u="none" strike="noStrike" dirty="0" smtClean="0">
                          <a:solidFill>
                            <a:srgbClr val="000000"/>
                          </a:solidFill>
                          <a:effectLst/>
                          <a:latin typeface="华文楷体"/>
                        </a:rPr>
                        <a:t>月</a:t>
                      </a:r>
                      <a:r>
                        <a:rPr lang="en-US" altLang="zh-CN" sz="1600" b="1" i="0" u="none" strike="noStrike" dirty="0" smtClean="0">
                          <a:solidFill>
                            <a:srgbClr val="000000"/>
                          </a:solidFill>
                          <a:effectLst/>
                          <a:latin typeface="华文楷体"/>
                        </a:rPr>
                        <a:t>23</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rgbClr val="000000"/>
                          </a:solidFill>
                          <a:effectLst/>
                          <a:latin typeface="华文楷体"/>
                        </a:rPr>
                        <a:t>招生就业处</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27</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建筑工程学院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9073">
                <a:tc>
                  <a:txBody>
                    <a:bodyPr/>
                    <a:lstStyle/>
                    <a:p>
                      <a:pPr algn="ctr" fontAlgn="ctr"/>
                      <a:r>
                        <a:rPr lang="en-US" altLang="zh-CN" sz="1600" b="1" i="0" u="none" strike="noStrike" dirty="0" smtClean="0">
                          <a:solidFill>
                            <a:srgbClr val="000000"/>
                          </a:solidFill>
                          <a:effectLst/>
                          <a:latin typeface="华文楷体"/>
                        </a:rPr>
                        <a:t>9</a:t>
                      </a:r>
                      <a:r>
                        <a:rPr lang="zh-CN" altLang="en-US" sz="1600" b="1" i="0" u="none" strike="noStrike" dirty="0" smtClean="0">
                          <a:solidFill>
                            <a:srgbClr val="000000"/>
                          </a:solidFill>
                          <a:effectLst/>
                          <a:latin typeface="华文楷体"/>
                        </a:rPr>
                        <a:t>月</a:t>
                      </a:r>
                      <a:r>
                        <a:rPr lang="en-US" altLang="zh-CN" sz="1600" b="1" i="0" u="none" strike="noStrike" dirty="0" smtClean="0">
                          <a:solidFill>
                            <a:srgbClr val="000000"/>
                          </a:solidFill>
                          <a:effectLst/>
                          <a:latin typeface="华文楷体"/>
                        </a:rPr>
                        <a:t>23</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i="0" u="none" strike="noStrike" kern="1200" dirty="0" smtClean="0">
                          <a:solidFill>
                            <a:srgbClr val="000000"/>
                          </a:solidFill>
                          <a:effectLst/>
                          <a:latin typeface="华文楷体"/>
                          <a:ea typeface="+mn-ea"/>
                          <a:cs typeface="+mn-cs"/>
                        </a:rPr>
                        <a:t>继续教育学院</a:t>
                      </a:r>
                      <a:endParaRPr lang="zh-CN" altLang="en-US" sz="1600" b="1" i="0" u="none" strike="noStrike" kern="1200" dirty="0">
                        <a:solidFill>
                          <a:srgbClr val="000000"/>
                        </a:solidFill>
                        <a:effectLst/>
                        <a:latin typeface="华文楷体"/>
                        <a:ea typeface="+mn-ea"/>
                        <a:cs typeface="+mn-cs"/>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a:solidFill>
                            <a:srgbClr val="000000"/>
                          </a:solidFill>
                          <a:effectLst/>
                          <a:latin typeface="华文楷体"/>
                        </a:rPr>
                        <a:t>27</a:t>
                      </a:r>
                      <a:r>
                        <a:rPr lang="zh-CN" altLang="en-US" sz="1600" b="1" i="0" u="none" strike="noStrike" dirty="0">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体育学院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9073">
                <a:tc>
                  <a:txBody>
                    <a:bodyPr/>
                    <a:lstStyle/>
                    <a:p>
                      <a:pPr algn="ctr" fontAlgn="ctr"/>
                      <a:r>
                        <a:rPr lang="en-US" altLang="zh-CN" sz="1800" b="1" i="0" u="none" strike="noStrike" dirty="0" smtClean="0">
                          <a:solidFill>
                            <a:srgbClr val="000000"/>
                          </a:solidFill>
                          <a:effectLst/>
                          <a:latin typeface="华文楷体"/>
                        </a:rPr>
                        <a:t>9</a:t>
                      </a:r>
                      <a:r>
                        <a:rPr lang="zh-CN" altLang="en-US" sz="1800" b="1" i="0" u="none" strike="noStrike" dirty="0" smtClean="0">
                          <a:solidFill>
                            <a:srgbClr val="000000"/>
                          </a:solidFill>
                          <a:effectLst/>
                          <a:latin typeface="华文楷体"/>
                        </a:rPr>
                        <a:t>月</a:t>
                      </a:r>
                      <a:r>
                        <a:rPr lang="en-US" altLang="zh-CN" sz="1800" b="1" i="0" u="none" strike="noStrike" dirty="0" smtClean="0">
                          <a:solidFill>
                            <a:srgbClr val="000000"/>
                          </a:solidFill>
                          <a:effectLst/>
                          <a:latin typeface="华文楷体"/>
                        </a:rPr>
                        <a:t>24</a:t>
                      </a:r>
                      <a:r>
                        <a:rPr lang="zh-CN" altLang="en-US" sz="1800" b="1" i="0" u="none" strike="noStrike" dirty="0" smtClean="0">
                          <a:solidFill>
                            <a:srgbClr val="000000"/>
                          </a:solidFill>
                          <a:effectLst/>
                          <a:latin typeface="华文楷体"/>
                        </a:rPr>
                        <a:t>日</a:t>
                      </a:r>
                      <a:endParaRPr lang="zh-CN" altLang="en-US" sz="18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rgbClr val="000000"/>
                          </a:solidFill>
                          <a:effectLst/>
                          <a:latin typeface="华文楷体"/>
                        </a:rPr>
                        <a:t>教务处</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smtClean="0">
                          <a:solidFill>
                            <a:srgbClr val="000000"/>
                          </a:solidFill>
                          <a:effectLst/>
                          <a:latin typeface="华文楷体"/>
                        </a:rPr>
                        <a:t>27</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输变电技术学院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90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i="0" u="none" strike="noStrike" kern="1200" dirty="0" smtClean="0">
                          <a:solidFill>
                            <a:srgbClr val="000000"/>
                          </a:solidFill>
                          <a:effectLst/>
                          <a:latin typeface="华文楷体"/>
                          <a:ea typeface="+mn-ea"/>
                          <a:cs typeface="+mn-cs"/>
                        </a:rPr>
                        <a:t>9</a:t>
                      </a:r>
                      <a:r>
                        <a:rPr lang="zh-CN" altLang="en-US" sz="1800" b="1" i="0" u="none" strike="noStrike" kern="1200" dirty="0" smtClean="0">
                          <a:solidFill>
                            <a:srgbClr val="000000"/>
                          </a:solidFill>
                          <a:effectLst/>
                          <a:latin typeface="华文楷体"/>
                          <a:ea typeface="+mn-ea"/>
                          <a:cs typeface="+mn-cs"/>
                        </a:rPr>
                        <a:t>月</a:t>
                      </a:r>
                      <a:r>
                        <a:rPr lang="en-US" altLang="zh-CN" sz="1800" b="1" i="0" u="none" strike="noStrike" kern="1200" dirty="0" smtClean="0">
                          <a:solidFill>
                            <a:srgbClr val="000000"/>
                          </a:solidFill>
                          <a:effectLst/>
                          <a:latin typeface="华文楷体"/>
                          <a:ea typeface="+mn-ea"/>
                          <a:cs typeface="+mn-cs"/>
                        </a:rPr>
                        <a:t>24</a:t>
                      </a:r>
                      <a:r>
                        <a:rPr lang="zh-CN" altLang="en-US" sz="1800" b="1" i="0" u="none" strike="noStrike" kern="1200" dirty="0" smtClean="0">
                          <a:solidFill>
                            <a:srgbClr val="000000"/>
                          </a:solidFill>
                          <a:effectLst/>
                          <a:latin typeface="华文楷体"/>
                          <a:ea typeface="+mn-ea"/>
                          <a:cs typeface="+mn-cs"/>
                        </a:rPr>
                        <a:t>日</a:t>
                      </a:r>
                      <a:endParaRPr lang="zh-CN" altLang="en-US" sz="1800" b="1" i="0" u="none" strike="noStrike" kern="1200" dirty="0">
                        <a:solidFill>
                          <a:srgbClr val="000000"/>
                        </a:solidFill>
                        <a:effectLst/>
                        <a:latin typeface="华文楷体"/>
                        <a:ea typeface="+mn-ea"/>
                        <a:cs typeface="+mn-cs"/>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zh-CN" sz="1600" b="1" i="0" u="none" strike="noStrike" kern="1200" dirty="0" smtClean="0">
                          <a:solidFill>
                            <a:srgbClr val="000000"/>
                          </a:solidFill>
                          <a:effectLst/>
                          <a:latin typeface="华文楷体"/>
                          <a:ea typeface="+mn-ea"/>
                          <a:cs typeface="+mn-cs"/>
                        </a:rPr>
                        <a:t>教师教学发展中心</a:t>
                      </a:r>
                      <a:endParaRPr lang="zh-CN" altLang="en-US" sz="1600" b="1" i="0" u="none" strike="noStrike" kern="1200" dirty="0">
                        <a:solidFill>
                          <a:srgbClr val="000000"/>
                        </a:solidFill>
                        <a:effectLst/>
                        <a:latin typeface="华文楷体"/>
                        <a:ea typeface="+mn-ea"/>
                        <a:cs typeface="+mn-cs"/>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smtClean="0">
                          <a:solidFill>
                            <a:srgbClr val="000000"/>
                          </a:solidFill>
                          <a:effectLst/>
                          <a:latin typeface="华文楷体"/>
                        </a:rPr>
                        <a:t>27</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机械工程学院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9073">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smtClean="0">
                          <a:solidFill>
                            <a:srgbClr val="000000"/>
                          </a:solidFill>
                          <a:effectLst/>
                          <a:latin typeface="华文楷体"/>
                        </a:rPr>
                        <a:t>24</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zh-CN" sz="1600" b="1" i="0" u="none" strike="noStrike" kern="1200" dirty="0" smtClean="0">
                          <a:solidFill>
                            <a:srgbClr val="000000"/>
                          </a:solidFill>
                          <a:effectLst/>
                          <a:latin typeface="华文楷体"/>
                          <a:ea typeface="+mn-ea"/>
                          <a:cs typeface="+mn-cs"/>
                        </a:rPr>
                        <a:t>教学质量监控与评价中心</a:t>
                      </a:r>
                      <a:endParaRPr lang="zh-CN" altLang="en-US" sz="1600" b="1" i="0" u="none" strike="noStrike" kern="1200" dirty="0">
                        <a:solidFill>
                          <a:srgbClr val="000000"/>
                        </a:solidFill>
                        <a:effectLst/>
                        <a:latin typeface="华文楷体"/>
                        <a:ea typeface="+mn-ea"/>
                        <a:cs typeface="+mn-cs"/>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29</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理学院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9073">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smtClean="0">
                          <a:solidFill>
                            <a:srgbClr val="000000"/>
                          </a:solidFill>
                          <a:effectLst/>
                          <a:latin typeface="华文楷体"/>
                        </a:rPr>
                        <a:t>24</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smtClean="0">
                          <a:solidFill>
                            <a:srgbClr val="000000"/>
                          </a:solidFill>
                          <a:effectLst/>
                          <a:latin typeface="华文楷体"/>
                        </a:rPr>
                        <a:t>研究生院、研究生工作部</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29</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外国语学院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9073">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smtClean="0">
                          <a:solidFill>
                            <a:srgbClr val="000000"/>
                          </a:solidFill>
                          <a:effectLst/>
                          <a:latin typeface="华文楷体"/>
                        </a:rPr>
                        <a:t>25</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电气工程学院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29</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艺术学院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9073">
                <a:tc>
                  <a:txBody>
                    <a:bodyPr/>
                    <a:lstStyle/>
                    <a:p>
                      <a:pPr algn="ctr" fontAlgn="ctr"/>
                      <a:r>
                        <a:rPr lang="en-US" altLang="zh-CN" sz="1600" b="1" i="0" u="none" strike="noStrike" dirty="0">
                          <a:solidFill>
                            <a:srgbClr val="000000"/>
                          </a:solidFill>
                          <a:effectLst/>
                          <a:latin typeface="华文楷体"/>
                        </a:rPr>
                        <a:t>9</a:t>
                      </a:r>
                      <a:r>
                        <a:rPr lang="zh-CN" altLang="en-US" sz="1600" b="1" i="0" u="none" strike="noStrike" dirty="0">
                          <a:solidFill>
                            <a:srgbClr val="000000"/>
                          </a:solidFill>
                          <a:effectLst/>
                          <a:latin typeface="华文楷体"/>
                        </a:rPr>
                        <a:t>月</a:t>
                      </a:r>
                      <a:r>
                        <a:rPr lang="en-US" altLang="zh-CN" sz="1600" b="1" i="0" u="none" strike="noStrike" dirty="0" smtClean="0">
                          <a:solidFill>
                            <a:srgbClr val="000000"/>
                          </a:solidFill>
                          <a:effectLst/>
                          <a:latin typeface="华文楷体"/>
                        </a:rPr>
                        <a:t>25</a:t>
                      </a:r>
                      <a:r>
                        <a:rPr lang="zh-CN" altLang="en-US" sz="1600" b="1" i="0" u="none" strike="noStrike" dirty="0" smtClean="0">
                          <a:solidFill>
                            <a:srgbClr val="000000"/>
                          </a:solidFill>
                          <a:effectLst/>
                          <a:latin typeface="华文楷体"/>
                        </a:rPr>
                        <a:t>日</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能源与动力工程学院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30</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smtClean="0">
                          <a:solidFill>
                            <a:srgbClr val="000000"/>
                          </a:solidFill>
                          <a:effectLst/>
                          <a:latin typeface="华文楷体"/>
                        </a:rPr>
                        <a:t>计算机学院</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89073">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26</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自动化工程学院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30</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化学工程学院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89073">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26</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effectLst/>
                          <a:latin typeface="华文楷体"/>
                        </a:rPr>
                        <a:t>马克思主义学院</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effectLst/>
                          <a:latin typeface="华文楷体"/>
                        </a:rPr>
                        <a:t>9</a:t>
                      </a:r>
                      <a:r>
                        <a:rPr lang="zh-CN" altLang="en-US" sz="1600" b="1" i="0" u="none" strike="noStrike">
                          <a:solidFill>
                            <a:srgbClr val="000000"/>
                          </a:solidFill>
                          <a:effectLst/>
                          <a:latin typeface="华文楷体"/>
                        </a:rPr>
                        <a:t>月</a:t>
                      </a:r>
                      <a:r>
                        <a:rPr lang="en-US" altLang="zh-CN" sz="1600" b="1" i="0" u="none" strike="noStrike">
                          <a:solidFill>
                            <a:srgbClr val="000000"/>
                          </a:solidFill>
                          <a:effectLst/>
                          <a:latin typeface="华文楷体"/>
                        </a:rPr>
                        <a:t>30</a:t>
                      </a:r>
                      <a:r>
                        <a:rPr lang="zh-CN" altLang="en-US" sz="1600" b="1" i="0" u="none" strike="noStrike">
                          <a:solidFill>
                            <a:srgbClr val="000000"/>
                          </a:solidFill>
                          <a:effectLst/>
                          <a:latin typeface="华文楷体"/>
                        </a:rPr>
                        <a:t>日</a:t>
                      </a: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dirty="0" smtClean="0">
                          <a:solidFill>
                            <a:srgbClr val="000000"/>
                          </a:solidFill>
                          <a:effectLst/>
                          <a:latin typeface="华文楷体"/>
                        </a:rPr>
                        <a:t>工程训练中心</a:t>
                      </a:r>
                      <a:endParaRPr lang="zh-CN" altLang="en-US" sz="1600" b="1" i="0" u="none" strike="noStrike" dirty="0">
                        <a:solidFill>
                          <a:srgbClr val="000000"/>
                        </a:solidFill>
                        <a:effectLst/>
                        <a:latin typeface="华文楷体"/>
                      </a:endParaRPr>
                    </a:p>
                  </a:txBody>
                  <a:tcPr marL="4111" marR="4111" marT="4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07901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
            <a:ext cx="9144000" cy="6833616"/>
          </a:xfrm>
          <a:prstGeom prst="rect">
            <a:avLst/>
          </a:prstGeom>
          <a:noFill/>
          <a:ln>
            <a:noFill/>
          </a:ln>
        </p:spPr>
      </p:pic>
      <p:sp>
        <p:nvSpPr>
          <p:cNvPr id="51206" name="TextBox 3"/>
          <p:cNvSpPr txBox="1">
            <a:spLocks noChangeArrowheads="1"/>
          </p:cNvSpPr>
          <p:nvPr/>
        </p:nvSpPr>
        <p:spPr bwMode="auto">
          <a:xfrm>
            <a:off x="539552" y="2348880"/>
            <a:ext cx="557075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6000" b="1" dirty="0" smtClean="0">
                <a:solidFill>
                  <a:srgbClr val="002A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Arial" charset="0"/>
              </a:rPr>
              <a:t>谢谢</a:t>
            </a:r>
            <a:r>
              <a:rPr lang="zh-CN" altLang="en-US" sz="6000" b="1" dirty="0">
                <a:solidFill>
                  <a:srgbClr val="002A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Arial" charset="0"/>
              </a:rPr>
              <a:t>各位老师！</a:t>
            </a:r>
            <a:endParaRPr lang="en-US" altLang="zh-CN" sz="6000" b="1" dirty="0">
              <a:solidFill>
                <a:srgbClr val="002A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Arial" charset="0"/>
            </a:endParaRPr>
          </a:p>
          <a:p>
            <a:pPr eaLnBrk="1" hangingPunct="1"/>
            <a:r>
              <a:rPr lang="en-US" altLang="zh-CN" sz="3200" b="1" dirty="0">
                <a:solidFill>
                  <a:srgbClr val="002A00"/>
                </a:solidFill>
                <a:effectLst>
                  <a:outerShdw blurRad="38100" dist="38100" dir="2700000" algn="tl">
                    <a:srgbClr val="000000">
                      <a:alpha val="43137"/>
                    </a:srgbClr>
                  </a:outerShdw>
                </a:effectLst>
                <a:ea typeface="黑体" pitchFamily="2" charset="-122"/>
                <a:cs typeface="Arial" charset="0"/>
              </a:rPr>
              <a:t>    </a:t>
            </a:r>
            <a:endParaRPr lang="zh-CN" altLang="en-US" sz="3200" b="1" dirty="0">
              <a:solidFill>
                <a:srgbClr val="002A00"/>
              </a:solidFill>
              <a:effectLst>
                <a:outerShdw blurRad="38100" dist="38100" dir="2700000" algn="tl">
                  <a:srgbClr val="000000">
                    <a:alpha val="43137"/>
                  </a:srgbClr>
                </a:outerShdw>
              </a:effectLst>
              <a:ea typeface="黑体" pitchFamily="2" charset="-122"/>
              <a:cs typeface="Arial" charset="0"/>
            </a:endParaRPr>
          </a:p>
        </p:txBody>
      </p:sp>
    </p:spTree>
    <p:extLst>
      <p:ext uri="{BB962C8B-B14F-4D97-AF65-F5344CB8AC3E}">
        <p14:creationId xmlns:p14="http://schemas.microsoft.com/office/powerpoint/2010/main" val="352447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dirty="0" smtClean="0"/>
              <a:t>1</a:t>
            </a:r>
            <a:r>
              <a:rPr lang="zh-CN" altLang="en-US" dirty="0" smtClean="0"/>
              <a:t>、</a:t>
            </a:r>
            <a:r>
              <a:rPr lang="zh-CN" altLang="zh-CN" dirty="0" smtClean="0"/>
              <a:t>收集</a:t>
            </a:r>
            <a:r>
              <a:rPr lang="zh-CN" altLang="zh-CN" dirty="0"/>
              <a:t>、分类整理</a:t>
            </a:r>
            <a:r>
              <a:rPr lang="zh-CN" altLang="zh-CN" dirty="0" smtClean="0"/>
              <a:t>：</a:t>
            </a:r>
            <a:endParaRPr lang="zh-CN" altLang="en-US" dirty="0"/>
          </a:p>
        </p:txBody>
      </p:sp>
      <p:sp>
        <p:nvSpPr>
          <p:cNvPr id="6" name="内容占位符 5"/>
          <p:cNvSpPr>
            <a:spLocks noGrp="1"/>
          </p:cNvSpPr>
          <p:nvPr>
            <p:ph idx="1"/>
          </p:nvPr>
        </p:nvSpPr>
        <p:spPr>
          <a:xfrm>
            <a:off x="500063" y="1208088"/>
            <a:ext cx="8229600" cy="5173240"/>
          </a:xfrm>
        </p:spPr>
        <p:txBody>
          <a:bodyPr>
            <a:normAutofit fontScale="77500" lnSpcReduction="20000"/>
          </a:bodyPr>
          <a:lstStyle/>
          <a:p>
            <a:pPr marL="0" lvl="0" indent="0">
              <a:lnSpc>
                <a:spcPct val="120000"/>
              </a:lnSpc>
              <a:spcAft>
                <a:spcPts val="600"/>
              </a:spcAft>
              <a:buNone/>
            </a:pPr>
            <a:r>
              <a:rPr lang="zh-CN" altLang="zh-CN" dirty="0" smtClean="0"/>
              <a:t>参考</a:t>
            </a:r>
            <a:r>
              <a:rPr lang="zh-CN" altLang="zh-CN" dirty="0"/>
              <a:t>《</a:t>
            </a:r>
            <a:r>
              <a:rPr lang="en-US" altLang="zh-CN" u="sng" dirty="0" err="1">
                <a:hlinkClick r:id="rId2" action="ppaction://hlinkfile"/>
              </a:rPr>
              <a:t>归档部门代码、分类号表</a:t>
            </a:r>
            <a:r>
              <a:rPr lang="zh-CN" altLang="zh-CN" dirty="0"/>
              <a:t>》、按照《</a:t>
            </a:r>
            <a:r>
              <a:rPr lang="en-US" altLang="zh-CN" u="sng" dirty="0" err="1">
                <a:hlinkClick r:id="rId3" action="ppaction://hlinkfile"/>
              </a:rPr>
              <a:t>东北电力大学各类档案归档范围及保管期限表</a:t>
            </a:r>
            <a:r>
              <a:rPr lang="zh-CN" altLang="zh-CN" dirty="0"/>
              <a:t>》将本部门的文件材料收集齐全。分年度、分类别、分问题、分保管期限。</a:t>
            </a:r>
          </a:p>
          <a:p>
            <a:pPr marL="0" indent="0">
              <a:buNone/>
            </a:pPr>
            <a:r>
              <a:rPr lang="zh-CN" altLang="en-US" dirty="0" smtClean="0"/>
              <a:t>（</a:t>
            </a:r>
            <a:r>
              <a:rPr lang="en-US" altLang="zh-CN" dirty="0"/>
              <a:t>1</a:t>
            </a:r>
            <a:r>
              <a:rPr lang="zh-CN" altLang="en-US" dirty="0" smtClean="0"/>
              <a:t>）</a:t>
            </a:r>
            <a:r>
              <a:rPr lang="zh-CN" altLang="zh-CN" dirty="0" smtClean="0"/>
              <a:t>先</a:t>
            </a:r>
            <a:r>
              <a:rPr lang="zh-CN" altLang="zh-CN" dirty="0"/>
              <a:t>将文件材料按其形成或针对的年度分开。</a:t>
            </a:r>
            <a:r>
              <a:rPr lang="en-US" altLang="zh-CN" dirty="0"/>
              <a:t>   </a:t>
            </a:r>
            <a:endParaRPr lang="zh-CN" altLang="zh-CN" dirty="0"/>
          </a:p>
          <a:p>
            <a:pPr marL="0" indent="0">
              <a:buNone/>
            </a:pPr>
            <a:r>
              <a:rPr lang="zh-CN" altLang="zh-CN" dirty="0">
                <a:solidFill>
                  <a:srgbClr val="FF0000"/>
                </a:solidFill>
              </a:rPr>
              <a:t>一般文件归入文件形成年度</a:t>
            </a:r>
            <a:r>
              <a:rPr lang="zh-CN" altLang="zh-CN" dirty="0"/>
              <a:t>。跨年度的请示与批复，归入批复年度，无批复的请示归入请示年度。跨年度的规划、计划，归入文件内容针对的第一个年度。跨年度的总结、报告，归入文件内容针对的最后一个年度。跨年度的会议文件，归入会议开幕的年度。法规性文件，归入公布或批准年度。</a:t>
            </a:r>
            <a:r>
              <a:rPr lang="en-US" altLang="zh-CN" dirty="0"/>
              <a:t>   </a:t>
            </a:r>
            <a:endParaRPr lang="zh-CN" altLang="zh-CN" dirty="0"/>
          </a:p>
          <a:p>
            <a:pPr marL="0" indent="0">
              <a:buNone/>
            </a:pPr>
            <a:r>
              <a:rPr lang="zh-CN" altLang="en-US" dirty="0" smtClean="0"/>
              <a:t>（</a:t>
            </a:r>
            <a:r>
              <a:rPr lang="en-US" altLang="zh-CN" dirty="0"/>
              <a:t>2</a:t>
            </a:r>
            <a:r>
              <a:rPr lang="zh-CN" altLang="en-US" dirty="0" smtClean="0"/>
              <a:t>）</a:t>
            </a:r>
            <a:r>
              <a:rPr lang="zh-CN" altLang="zh-CN" dirty="0" smtClean="0"/>
              <a:t>将</a:t>
            </a:r>
            <a:r>
              <a:rPr lang="zh-CN" altLang="zh-CN" dirty="0"/>
              <a:t>分年度的文件材料按十三类分开。</a:t>
            </a:r>
          </a:p>
          <a:p>
            <a:pPr marL="0" indent="0">
              <a:buNone/>
            </a:pPr>
            <a:r>
              <a:rPr lang="zh-CN" altLang="en-US" dirty="0" smtClean="0"/>
              <a:t>（</a:t>
            </a:r>
            <a:r>
              <a:rPr lang="en-US" altLang="zh-CN" dirty="0"/>
              <a:t>3</a:t>
            </a:r>
            <a:r>
              <a:rPr lang="zh-CN" altLang="en-US" dirty="0" smtClean="0"/>
              <a:t>）</a:t>
            </a:r>
            <a:r>
              <a:rPr lang="zh-CN" altLang="zh-CN" dirty="0" smtClean="0"/>
              <a:t>将</a:t>
            </a:r>
            <a:r>
              <a:rPr lang="zh-CN" altLang="zh-CN" dirty="0"/>
              <a:t>分类别的文件材料按其内容所反映的问题、事物分开。</a:t>
            </a:r>
            <a:r>
              <a:rPr lang="en-US" altLang="zh-CN" dirty="0"/>
              <a:t>   </a:t>
            </a:r>
            <a:endParaRPr lang="zh-CN" altLang="zh-CN" dirty="0"/>
          </a:p>
          <a:p>
            <a:pPr marL="0" indent="0">
              <a:buNone/>
            </a:pPr>
            <a:r>
              <a:rPr lang="zh-CN" altLang="en-US" dirty="0" smtClean="0"/>
              <a:t>（</a:t>
            </a:r>
            <a:r>
              <a:rPr lang="en-US" altLang="zh-CN" dirty="0" smtClean="0"/>
              <a:t>4</a:t>
            </a:r>
            <a:r>
              <a:rPr lang="zh-CN" altLang="en-US" dirty="0" smtClean="0"/>
              <a:t>）</a:t>
            </a:r>
            <a:r>
              <a:rPr lang="zh-CN" altLang="zh-CN" dirty="0" smtClean="0"/>
              <a:t>最后</a:t>
            </a:r>
            <a:r>
              <a:rPr lang="zh-CN" altLang="zh-CN" dirty="0"/>
              <a:t>将文件材料按照保管期限分开。</a:t>
            </a:r>
            <a:endParaRPr lang="zh-CN" altLang="en-US" dirty="0"/>
          </a:p>
        </p:txBody>
      </p:sp>
    </p:spTree>
    <p:extLst>
      <p:ext uri="{BB962C8B-B14F-4D97-AF65-F5344CB8AC3E}">
        <p14:creationId xmlns:p14="http://schemas.microsoft.com/office/powerpoint/2010/main" val="2200173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2</a:t>
            </a:r>
            <a:r>
              <a:rPr lang="zh-CN" altLang="zh-CN" dirty="0" smtClean="0"/>
              <a:t>、</a:t>
            </a:r>
            <a:r>
              <a:rPr lang="zh-CN" altLang="zh-CN" dirty="0"/>
              <a:t>立卷组合</a:t>
            </a:r>
            <a:endParaRPr lang="zh-CN" altLang="en-US" dirty="0"/>
          </a:p>
        </p:txBody>
      </p:sp>
      <p:sp>
        <p:nvSpPr>
          <p:cNvPr id="6" name="内容占位符 5"/>
          <p:cNvSpPr>
            <a:spLocks noGrp="1"/>
          </p:cNvSpPr>
          <p:nvPr>
            <p:ph idx="1"/>
          </p:nvPr>
        </p:nvSpPr>
        <p:spPr/>
        <p:txBody>
          <a:bodyPr/>
          <a:lstStyle/>
          <a:p>
            <a:pPr marL="0" indent="0">
              <a:buNone/>
            </a:pPr>
            <a:r>
              <a:rPr lang="zh-CN" altLang="zh-CN" sz="2400" b="1" dirty="0"/>
              <a:t>案卷</a:t>
            </a:r>
            <a:r>
              <a:rPr lang="zh-CN" altLang="zh-CN" sz="2400" dirty="0"/>
              <a:t>：指由内容特征或外部特征具有密切联系的若干文件材料，组合而成的一种档案管理单位。</a:t>
            </a:r>
            <a:endParaRPr lang="en-US" altLang="zh-CN" sz="2400" dirty="0"/>
          </a:p>
          <a:p>
            <a:pPr marL="0" indent="0">
              <a:buNone/>
            </a:pPr>
            <a:r>
              <a:rPr lang="zh-CN" altLang="zh-CN" sz="2400" b="1" dirty="0" smtClean="0"/>
              <a:t>立卷</a:t>
            </a:r>
            <a:r>
              <a:rPr lang="zh-CN" altLang="zh-CN" sz="2400" dirty="0"/>
              <a:t>：指将一组有密切关系的文件材料，按一定的规则，组成一个保管单位而进行的工作。立卷是一个分类、组合、编目的过程</a:t>
            </a:r>
            <a:r>
              <a:rPr lang="zh-CN" altLang="zh-CN" sz="2400" dirty="0" smtClean="0"/>
              <a:t>。</a:t>
            </a:r>
            <a:endParaRPr lang="en-US" altLang="zh-CN" sz="2400" dirty="0" smtClean="0"/>
          </a:p>
          <a:p>
            <a:pPr marL="0" indent="0">
              <a:buNone/>
            </a:pPr>
            <a:endParaRPr lang="en-US" altLang="zh-CN" sz="2400" dirty="0" smtClean="0"/>
          </a:p>
          <a:p>
            <a:pPr marL="0" indent="0">
              <a:buNone/>
            </a:pPr>
            <a:r>
              <a:rPr lang="zh-CN" altLang="zh-CN" sz="2400" dirty="0" smtClean="0"/>
              <a:t>立卷</a:t>
            </a:r>
            <a:r>
              <a:rPr lang="zh-CN" altLang="zh-CN" sz="2400" dirty="0"/>
              <a:t>组合一般应以问题为主</a:t>
            </a:r>
            <a:r>
              <a:rPr lang="en-US" altLang="zh-CN" sz="2400" dirty="0"/>
              <a:t> </a:t>
            </a:r>
            <a:r>
              <a:rPr lang="zh-CN" altLang="zh-CN" sz="2400" dirty="0"/>
              <a:t>，兼顾其它特征，使之联系紧密，</a:t>
            </a:r>
            <a:r>
              <a:rPr lang="zh-CN" altLang="zh-CN" sz="2400" dirty="0">
                <a:solidFill>
                  <a:srgbClr val="C00000"/>
                </a:solidFill>
              </a:rPr>
              <a:t>便于查找利用</a:t>
            </a:r>
            <a:r>
              <a:rPr lang="zh-CN" altLang="zh-CN" sz="2400" dirty="0"/>
              <a:t>为原则。同一内容的文件材料组成一卷或数卷</a:t>
            </a:r>
            <a:r>
              <a:rPr lang="zh-CN" altLang="zh-CN" sz="2400" dirty="0" smtClean="0"/>
              <a:t>，</a:t>
            </a:r>
            <a:r>
              <a:rPr lang="zh-CN" altLang="en-US" sz="2400" dirty="0" smtClean="0"/>
              <a:t>一般</a:t>
            </a:r>
            <a:r>
              <a:rPr lang="zh-CN" altLang="zh-CN" sz="2400" dirty="0" smtClean="0"/>
              <a:t>每</a:t>
            </a:r>
            <a:r>
              <a:rPr lang="zh-CN" altLang="zh-CN" sz="2400" dirty="0"/>
              <a:t>卷不</a:t>
            </a:r>
            <a:r>
              <a:rPr lang="zh-CN" altLang="zh-CN" sz="2400" dirty="0" smtClean="0"/>
              <a:t>超过</a:t>
            </a:r>
            <a:r>
              <a:rPr lang="en-US" altLang="zh-CN" sz="2400" dirty="0" smtClean="0"/>
              <a:t>100</a:t>
            </a:r>
            <a:r>
              <a:rPr lang="zh-CN" altLang="zh-CN" sz="2400" dirty="0"/>
              <a:t>页。</a:t>
            </a:r>
          </a:p>
          <a:p>
            <a:pPr marL="0" indent="0">
              <a:buNone/>
            </a:pPr>
            <a:endParaRPr lang="zh-CN" altLang="en-US" dirty="0"/>
          </a:p>
        </p:txBody>
      </p:sp>
    </p:spTree>
    <p:extLst>
      <p:ext uri="{BB962C8B-B14F-4D97-AF65-F5344CB8AC3E}">
        <p14:creationId xmlns:p14="http://schemas.microsoft.com/office/powerpoint/2010/main" val="333257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zh-CN" dirty="0" smtClean="0"/>
              <a:t>、</a:t>
            </a:r>
            <a:r>
              <a:rPr lang="zh-CN" altLang="zh-CN" dirty="0"/>
              <a:t>排列卷内文件材料</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sz="2400" dirty="0"/>
              <a:t>批复、批示在前，请示、报告在后； </a:t>
            </a:r>
          </a:p>
          <a:p>
            <a:pPr marL="0" indent="0">
              <a:buNone/>
            </a:pPr>
            <a:r>
              <a:rPr lang="zh-CN" altLang="en-US" sz="2400" dirty="0" smtClean="0"/>
              <a:t>正</a:t>
            </a:r>
            <a:r>
              <a:rPr lang="zh-CN" altLang="en-US" sz="2400" dirty="0"/>
              <a:t>件在前，附件在后； </a:t>
            </a:r>
          </a:p>
          <a:p>
            <a:pPr marL="0" indent="0">
              <a:buNone/>
            </a:pPr>
            <a:r>
              <a:rPr lang="zh-CN" altLang="en-US" sz="2400" dirty="0" smtClean="0"/>
              <a:t>正本</a:t>
            </a:r>
            <a:r>
              <a:rPr lang="zh-CN" altLang="en-US" sz="2400" dirty="0"/>
              <a:t>在前，定稿在后； </a:t>
            </a:r>
          </a:p>
          <a:p>
            <a:pPr marL="0" indent="0">
              <a:buNone/>
            </a:pPr>
            <a:r>
              <a:rPr lang="zh-CN" altLang="en-US" sz="2400" dirty="0" smtClean="0"/>
              <a:t>转发</a:t>
            </a:r>
            <a:r>
              <a:rPr lang="zh-CN" altLang="en-US" sz="2400" dirty="0"/>
              <a:t>件在前，被转发件在后； </a:t>
            </a:r>
          </a:p>
          <a:p>
            <a:pPr marL="0" indent="0">
              <a:buNone/>
            </a:pPr>
            <a:r>
              <a:rPr lang="zh-CN" altLang="en-US" sz="2400" dirty="0" smtClean="0"/>
              <a:t>上级</a:t>
            </a:r>
            <a:r>
              <a:rPr lang="zh-CN" altLang="en-US" sz="2400" dirty="0"/>
              <a:t>通知在前，上报材料在后； </a:t>
            </a:r>
          </a:p>
          <a:p>
            <a:pPr marL="0" indent="0">
              <a:buNone/>
            </a:pPr>
            <a:r>
              <a:rPr lang="zh-CN" altLang="en-US" sz="2400" dirty="0" smtClean="0">
                <a:solidFill>
                  <a:srgbClr val="FF0000"/>
                </a:solidFill>
              </a:rPr>
              <a:t>文字</a:t>
            </a:r>
            <a:r>
              <a:rPr lang="zh-CN" altLang="en-US" sz="2400" dirty="0">
                <a:solidFill>
                  <a:srgbClr val="FF0000"/>
                </a:solidFill>
              </a:rPr>
              <a:t>材料在前，图表在后； </a:t>
            </a:r>
          </a:p>
          <a:p>
            <a:pPr marL="0" indent="0">
              <a:buNone/>
            </a:pPr>
            <a:r>
              <a:rPr lang="zh-CN" altLang="en-US" sz="2400" dirty="0"/>
              <a:t>非诉讼案件结论性材料在前，依据性材料在后；</a:t>
            </a:r>
          </a:p>
          <a:p>
            <a:pPr marL="0" indent="0">
              <a:buNone/>
            </a:pPr>
            <a:r>
              <a:rPr lang="zh-CN" altLang="en-US" sz="2400" dirty="0" smtClean="0"/>
              <a:t>基建</a:t>
            </a:r>
            <a:r>
              <a:rPr lang="zh-CN" altLang="en-US" sz="2400" dirty="0"/>
              <a:t>图纸按图的类别序号排列； </a:t>
            </a:r>
          </a:p>
          <a:p>
            <a:pPr marL="0" indent="0">
              <a:buNone/>
            </a:pPr>
            <a:r>
              <a:rPr lang="zh-CN" altLang="en-US" sz="2400" dirty="0" smtClean="0">
                <a:solidFill>
                  <a:srgbClr val="FF0000"/>
                </a:solidFill>
              </a:rPr>
              <a:t>其它</a:t>
            </a:r>
            <a:r>
              <a:rPr lang="zh-CN" altLang="en-US" sz="2400" dirty="0">
                <a:solidFill>
                  <a:srgbClr val="FF0000"/>
                </a:solidFill>
              </a:rPr>
              <a:t>文件材料按时间顺序排列。</a:t>
            </a:r>
          </a:p>
          <a:p>
            <a:endParaRPr lang="zh-CN" altLang="en-US" dirty="0"/>
          </a:p>
        </p:txBody>
      </p:sp>
    </p:spTree>
    <p:extLst>
      <p:ext uri="{BB962C8B-B14F-4D97-AF65-F5344CB8AC3E}">
        <p14:creationId xmlns:p14="http://schemas.microsoft.com/office/powerpoint/2010/main" val="389634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a:t>
            </a:r>
            <a:r>
              <a:rPr lang="zh-CN" altLang="en-US" dirty="0"/>
              <a:t>修整文件材料 </a:t>
            </a:r>
          </a:p>
        </p:txBody>
      </p:sp>
      <p:sp>
        <p:nvSpPr>
          <p:cNvPr id="3" name="内容占位符 2"/>
          <p:cNvSpPr>
            <a:spLocks noGrp="1"/>
          </p:cNvSpPr>
          <p:nvPr>
            <p:ph idx="1"/>
          </p:nvPr>
        </p:nvSpPr>
        <p:spPr/>
        <p:txBody>
          <a:bodyPr/>
          <a:lstStyle/>
          <a:p>
            <a:pPr marL="0" indent="0">
              <a:buNone/>
            </a:pPr>
            <a:r>
              <a:rPr lang="zh-CN" altLang="en-US" sz="2400" dirty="0"/>
              <a:t>对在装订线以外有字迹或破损的文件材料要进行加边 、修补和裱糊</a:t>
            </a:r>
            <a:r>
              <a:rPr lang="zh-CN" altLang="en-US" sz="2400" dirty="0" smtClean="0"/>
              <a:t>。</a:t>
            </a:r>
            <a:endParaRPr lang="en-US" altLang="zh-CN" sz="2400" dirty="0" smtClean="0"/>
          </a:p>
          <a:p>
            <a:pPr marL="0" indent="0">
              <a:buNone/>
            </a:pPr>
            <a:r>
              <a:rPr lang="zh-CN" altLang="en-US" sz="2400" dirty="0" smtClean="0">
                <a:solidFill>
                  <a:srgbClr val="FF0000"/>
                </a:solidFill>
              </a:rPr>
              <a:t>对</a:t>
            </a:r>
            <a:r>
              <a:rPr lang="zh-CN" altLang="en-US" sz="2400" dirty="0">
                <a:solidFill>
                  <a:srgbClr val="FF0000"/>
                </a:solidFill>
              </a:rPr>
              <a:t>较大的表格，要适当地</a:t>
            </a:r>
            <a:r>
              <a:rPr lang="zh-CN" altLang="en-US" sz="2400" dirty="0" smtClean="0">
                <a:solidFill>
                  <a:srgbClr val="FF0000"/>
                </a:solidFill>
              </a:rPr>
              <a:t>折叠（</a:t>
            </a:r>
            <a:r>
              <a:rPr lang="en-US" altLang="zh-CN" sz="2400" dirty="0" smtClean="0">
                <a:solidFill>
                  <a:srgbClr val="FF0000"/>
                </a:solidFill>
              </a:rPr>
              <a:t>A4</a:t>
            </a:r>
            <a:r>
              <a:rPr lang="zh-CN" altLang="en-US" sz="2400" dirty="0" smtClean="0">
                <a:solidFill>
                  <a:srgbClr val="FF0000"/>
                </a:solidFill>
              </a:rPr>
              <a:t>大小）</a:t>
            </a:r>
            <a:r>
              <a:rPr lang="zh-CN" altLang="en-US" sz="2400" dirty="0" smtClean="0"/>
              <a:t>。</a:t>
            </a:r>
            <a:endParaRPr lang="en-US" altLang="zh-CN" sz="2400" dirty="0" smtClean="0"/>
          </a:p>
          <a:p>
            <a:pPr marL="0" indent="0">
              <a:buNone/>
            </a:pPr>
            <a:r>
              <a:rPr lang="zh-CN" altLang="en-US" sz="2400" dirty="0" smtClean="0"/>
              <a:t>去掉</a:t>
            </a:r>
            <a:r>
              <a:rPr lang="zh-CN" altLang="en-US" sz="2400" dirty="0"/>
              <a:t>文件材料上的金属</a:t>
            </a:r>
            <a:r>
              <a:rPr lang="zh-CN" altLang="en-US" sz="2400" dirty="0" smtClean="0"/>
              <a:t>物，档案</a:t>
            </a:r>
            <a:r>
              <a:rPr lang="zh-CN" altLang="en-US" sz="2400" dirty="0"/>
              <a:t>文件材料上不能留有曲别针、书订、大头针等金属物。</a:t>
            </a:r>
          </a:p>
        </p:txBody>
      </p:sp>
    </p:spTree>
    <p:extLst>
      <p:ext uri="{BB962C8B-B14F-4D97-AF65-F5344CB8AC3E}">
        <p14:creationId xmlns:p14="http://schemas.microsoft.com/office/powerpoint/2010/main" val="1724476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zh-CN" dirty="0" smtClean="0"/>
              <a:t>、</a:t>
            </a:r>
            <a:r>
              <a:rPr lang="zh-CN" altLang="zh-CN" dirty="0"/>
              <a:t>编写页号</a:t>
            </a:r>
            <a:endParaRPr lang="zh-CN" altLang="en-US" dirty="0"/>
          </a:p>
        </p:txBody>
      </p:sp>
      <p:sp>
        <p:nvSpPr>
          <p:cNvPr id="3" name="内容占位符 2"/>
          <p:cNvSpPr>
            <a:spLocks noGrp="1"/>
          </p:cNvSpPr>
          <p:nvPr>
            <p:ph idx="1"/>
          </p:nvPr>
        </p:nvSpPr>
        <p:spPr/>
        <p:txBody>
          <a:bodyPr/>
          <a:lstStyle/>
          <a:p>
            <a:pPr marL="0" indent="0">
              <a:spcAft>
                <a:spcPts val="0"/>
              </a:spcAft>
              <a:buNone/>
            </a:pPr>
            <a:r>
              <a:rPr lang="zh-CN" altLang="zh-CN" sz="2400" kern="100" dirty="0">
                <a:latin typeface="Calibri"/>
                <a:ea typeface="宋体"/>
                <a:cs typeface="Times New Roman"/>
              </a:rPr>
              <a:t>用</a:t>
            </a:r>
            <a:r>
              <a:rPr lang="zh-CN" altLang="zh-CN" sz="2400" b="1" kern="100" dirty="0">
                <a:solidFill>
                  <a:srgbClr val="FF0000"/>
                </a:solidFill>
                <a:latin typeface="Calibri"/>
                <a:ea typeface="宋体"/>
                <a:cs typeface="Times New Roman"/>
              </a:rPr>
              <a:t>铅笔</a:t>
            </a:r>
            <a:r>
              <a:rPr lang="zh-CN" altLang="zh-CN" sz="2400" kern="100" dirty="0">
                <a:latin typeface="Calibri"/>
                <a:ea typeface="宋体"/>
                <a:cs typeface="Times New Roman"/>
              </a:rPr>
              <a:t>为卷内文件编页号</a:t>
            </a:r>
            <a:r>
              <a:rPr lang="en-US" altLang="zh-CN" sz="1600" kern="100" dirty="0">
                <a:latin typeface="Calibri"/>
                <a:ea typeface="宋体"/>
                <a:cs typeface="Times New Roman"/>
              </a:rPr>
              <a:t> </a:t>
            </a:r>
            <a:r>
              <a:rPr lang="zh-CN" altLang="zh-CN" sz="2400" kern="100" dirty="0">
                <a:latin typeface="Calibri"/>
                <a:ea typeface="宋体"/>
                <a:cs typeface="Times New Roman"/>
              </a:rPr>
              <a:t>，无论单面或双面</a:t>
            </a:r>
            <a:r>
              <a:rPr lang="zh-CN" altLang="zh-CN" sz="2400" b="1" kern="100" dirty="0">
                <a:solidFill>
                  <a:srgbClr val="FF0000"/>
                </a:solidFill>
                <a:latin typeface="Calibri"/>
                <a:ea typeface="宋体"/>
                <a:cs typeface="Times New Roman"/>
              </a:rPr>
              <a:t>只要有字迹</a:t>
            </a:r>
            <a:r>
              <a:rPr lang="zh-CN" altLang="zh-CN" sz="2400" kern="100" dirty="0">
                <a:latin typeface="Calibri"/>
                <a:ea typeface="宋体"/>
                <a:cs typeface="Times New Roman"/>
              </a:rPr>
              <a:t>，均应一面编写一个页号</a:t>
            </a:r>
            <a:r>
              <a:rPr lang="zh-CN" altLang="zh-CN" sz="2400" kern="100" dirty="0" smtClean="0">
                <a:latin typeface="Calibri"/>
                <a:ea typeface="宋体"/>
                <a:cs typeface="Times New Roman"/>
              </a:rPr>
              <a:t>。</a:t>
            </a:r>
            <a:endParaRPr lang="en-US" altLang="zh-CN" sz="2400" kern="100" dirty="0" smtClean="0">
              <a:latin typeface="Calibri"/>
              <a:ea typeface="宋体"/>
              <a:cs typeface="Times New Roman"/>
            </a:endParaRPr>
          </a:p>
          <a:p>
            <a:pPr marL="0" indent="0">
              <a:spcAft>
                <a:spcPts val="0"/>
              </a:spcAft>
              <a:buNone/>
            </a:pPr>
            <a:r>
              <a:rPr lang="zh-CN" altLang="zh-CN" sz="2400" kern="100" dirty="0" smtClean="0">
                <a:latin typeface="Calibri"/>
                <a:ea typeface="宋体"/>
                <a:cs typeface="Times New Roman"/>
              </a:rPr>
              <a:t>页</a:t>
            </a:r>
            <a:r>
              <a:rPr lang="zh-CN" altLang="zh-CN" sz="2400" kern="100" dirty="0">
                <a:latin typeface="Calibri"/>
                <a:ea typeface="宋体"/>
                <a:cs typeface="Times New Roman"/>
              </a:rPr>
              <a:t>号的位置在每面材料非装订线一侧的下角，</a:t>
            </a:r>
            <a:r>
              <a:rPr lang="zh-CN" altLang="zh-CN" sz="2400" dirty="0">
                <a:solidFill>
                  <a:srgbClr val="000000"/>
                </a:solidFill>
                <a:ea typeface="宋体"/>
                <a:cs typeface="宋体"/>
              </a:rPr>
              <a:t>正面右下角，反面左下角</a:t>
            </a:r>
            <a:r>
              <a:rPr lang="zh-CN" altLang="zh-CN" sz="2400" dirty="0" smtClean="0">
                <a:solidFill>
                  <a:srgbClr val="000000"/>
                </a:solidFill>
                <a:ea typeface="宋体"/>
                <a:cs typeface="宋体"/>
              </a:rPr>
              <a:t>。</a:t>
            </a:r>
            <a:endParaRPr lang="en-US" altLang="zh-CN" sz="2400" dirty="0" smtClean="0">
              <a:solidFill>
                <a:srgbClr val="000000"/>
              </a:solidFill>
              <a:ea typeface="宋体"/>
              <a:cs typeface="宋体"/>
            </a:endParaRPr>
          </a:p>
          <a:p>
            <a:pPr marL="0" indent="0">
              <a:spcAft>
                <a:spcPts val="0"/>
              </a:spcAft>
              <a:buNone/>
            </a:pPr>
            <a:r>
              <a:rPr lang="zh-CN" altLang="zh-CN" sz="2400" dirty="0" smtClean="0">
                <a:solidFill>
                  <a:srgbClr val="000000"/>
                </a:solidFill>
                <a:ea typeface="宋体"/>
                <a:cs typeface="宋体"/>
              </a:rPr>
              <a:t>每</a:t>
            </a:r>
            <a:r>
              <a:rPr lang="zh-CN" altLang="zh-CN" sz="2400" dirty="0">
                <a:solidFill>
                  <a:srgbClr val="000000"/>
                </a:solidFill>
                <a:ea typeface="宋体"/>
                <a:cs typeface="宋体"/>
              </a:rPr>
              <a:t>卷文件材料为一个流水号，即</a:t>
            </a:r>
            <a:r>
              <a:rPr lang="en-US" altLang="zh-CN" sz="2400" dirty="0">
                <a:solidFill>
                  <a:srgbClr val="000000"/>
                </a:solidFill>
                <a:ea typeface="宋体"/>
                <a:cs typeface="宋体"/>
              </a:rPr>
              <a:t>1</a:t>
            </a:r>
            <a:r>
              <a:rPr lang="zh-CN" altLang="zh-CN" sz="2400" dirty="0">
                <a:solidFill>
                  <a:srgbClr val="000000"/>
                </a:solidFill>
                <a:ea typeface="宋体"/>
                <a:cs typeface="宋体"/>
              </a:rPr>
              <a:t>、</a:t>
            </a:r>
            <a:r>
              <a:rPr lang="en-US" altLang="zh-CN" sz="2400" dirty="0">
                <a:solidFill>
                  <a:srgbClr val="000000"/>
                </a:solidFill>
                <a:ea typeface="宋体"/>
                <a:cs typeface="宋体"/>
              </a:rPr>
              <a:t>2</a:t>
            </a:r>
            <a:r>
              <a:rPr lang="zh-CN" altLang="zh-CN" sz="2400" dirty="0">
                <a:solidFill>
                  <a:srgbClr val="000000"/>
                </a:solidFill>
                <a:ea typeface="宋体"/>
                <a:cs typeface="宋体"/>
              </a:rPr>
              <a:t>、</a:t>
            </a:r>
            <a:r>
              <a:rPr lang="en-US" altLang="zh-CN" sz="2400" dirty="0">
                <a:solidFill>
                  <a:srgbClr val="000000"/>
                </a:solidFill>
                <a:ea typeface="宋体"/>
                <a:cs typeface="宋体"/>
              </a:rPr>
              <a:t>3……N</a:t>
            </a:r>
            <a:r>
              <a:rPr lang="zh-CN" altLang="zh-CN" sz="2400" dirty="0">
                <a:solidFill>
                  <a:srgbClr val="000000"/>
                </a:solidFill>
                <a:ea typeface="宋体"/>
                <a:cs typeface="宋体"/>
              </a:rPr>
              <a:t>。</a:t>
            </a:r>
            <a:r>
              <a:rPr lang="zh-CN" altLang="zh-CN" sz="2400" dirty="0"/>
              <a:t> </a:t>
            </a:r>
            <a:r>
              <a:rPr lang="en-US" altLang="zh-CN" kern="100" dirty="0">
                <a:latin typeface="Calibri"/>
                <a:ea typeface="宋体"/>
                <a:cs typeface="Times New Roman"/>
              </a:rPr>
              <a:t> </a:t>
            </a:r>
            <a:endParaRPr lang="zh-CN" altLang="en-US" sz="3200" dirty="0"/>
          </a:p>
        </p:txBody>
      </p:sp>
    </p:spTree>
    <p:extLst>
      <p:ext uri="{BB962C8B-B14F-4D97-AF65-F5344CB8AC3E}">
        <p14:creationId xmlns:p14="http://schemas.microsoft.com/office/powerpoint/2010/main" val="3384433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新校标ppt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1013</TotalTime>
  <Words>1785</Words>
  <Application>Microsoft Office PowerPoint</Application>
  <PresentationFormat>全屏显示(4:3)</PresentationFormat>
  <Paragraphs>226</Paragraphs>
  <Slides>42</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42</vt:i4>
      </vt:variant>
    </vt:vector>
  </HeadingPairs>
  <TitlesOfParts>
    <vt:vector size="55" baseType="lpstr">
      <vt:lpstr>맑은 고딕</vt:lpstr>
      <vt:lpstr>黑体</vt:lpstr>
      <vt:lpstr>华文行楷</vt:lpstr>
      <vt:lpstr>华文楷体</vt:lpstr>
      <vt:lpstr>华文新魏</vt:lpstr>
      <vt:lpstr>楷体</vt:lpstr>
      <vt:lpstr>宋体</vt:lpstr>
      <vt:lpstr>Arial</vt:lpstr>
      <vt:lpstr>Calibri</vt:lpstr>
      <vt:lpstr>Times New Roman</vt:lpstr>
      <vt:lpstr>Wingdings</vt:lpstr>
      <vt:lpstr>自定义设计方案</vt:lpstr>
      <vt:lpstr>新校标ppt主题</vt:lpstr>
      <vt:lpstr>2018-2019学年教学类档案归档培训</vt:lpstr>
      <vt:lpstr>联系方式</vt:lpstr>
      <vt:lpstr>主要内容</vt:lpstr>
      <vt:lpstr>一、档案归档流程</vt:lpstr>
      <vt:lpstr>1、收集、分类整理：</vt:lpstr>
      <vt:lpstr>2、立卷组合</vt:lpstr>
      <vt:lpstr>3、排列卷内文件材料</vt:lpstr>
      <vt:lpstr>4、修整文件材料 </vt:lpstr>
      <vt:lpstr>5、编写页号</vt:lpstr>
      <vt:lpstr>6、著录</vt:lpstr>
      <vt:lpstr>6、著录</vt:lpstr>
      <vt:lpstr>6、著录</vt:lpstr>
      <vt:lpstr>7、打印</vt:lpstr>
      <vt:lpstr>7、打印</vt:lpstr>
      <vt:lpstr>8、填写备考表</vt:lpstr>
      <vt:lpstr>9、装订</vt:lpstr>
      <vt:lpstr>9、装订</vt:lpstr>
      <vt:lpstr>10、移交归档和验收</vt:lpstr>
      <vt:lpstr>二、档案管理系统录入</vt:lpstr>
      <vt:lpstr>2. 案卷、文件的录入</vt:lpstr>
      <vt:lpstr>2. 案卷、文件的录入</vt:lpstr>
      <vt:lpstr>2. 案卷、文件的录入</vt:lpstr>
      <vt:lpstr>2. 案卷、文件的录入</vt:lpstr>
      <vt:lpstr>2. 案卷、文件的录入</vt:lpstr>
      <vt:lpstr>2. 案卷、文件的录入</vt:lpstr>
      <vt:lpstr>2. 案卷、文件的录入</vt:lpstr>
      <vt:lpstr>2. 案卷、文件的录入</vt:lpstr>
      <vt:lpstr>3.研究生论文的录入</vt:lpstr>
      <vt:lpstr>3.研究生论文的录入</vt:lpstr>
      <vt:lpstr>3.研究生论文的录入</vt:lpstr>
      <vt:lpstr>4.全文、图片上传</vt:lpstr>
      <vt:lpstr>4.全文、图片上传</vt:lpstr>
      <vt:lpstr>4.全文、图片上传</vt:lpstr>
      <vt:lpstr>4.全文、图片上传</vt:lpstr>
      <vt:lpstr>4.全文、图片上传</vt:lpstr>
      <vt:lpstr>4.全文、图片上传</vt:lpstr>
      <vt:lpstr>4.全文、图片上传</vt:lpstr>
      <vt:lpstr>4.全文、照片上传</vt:lpstr>
      <vt:lpstr>5.目录、案卷封皮、备考表打印</vt:lpstr>
      <vt:lpstr>三、归档要求及注意事项</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2014年下半年兼职档案员培训</dc:title>
  <dc:creator>Administrator</dc:creator>
  <cp:lastModifiedBy>Administrator</cp:lastModifiedBy>
  <cp:revision>122</cp:revision>
  <cp:lastPrinted>2019-08-23T00:51:09Z</cp:lastPrinted>
  <dcterms:created xsi:type="dcterms:W3CDTF">2014-09-02T08:59:24Z</dcterms:created>
  <dcterms:modified xsi:type="dcterms:W3CDTF">2019-09-16T04:31:06Z</dcterms:modified>
</cp:coreProperties>
</file>